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1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6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9" r:id="rId3"/>
    <p:sldMasterId id="2147483675" r:id="rId4"/>
    <p:sldMasterId id="2147483678" r:id="rId5"/>
    <p:sldMasterId id="2147483684" r:id="rId6"/>
    <p:sldMasterId id="2147483687" r:id="rId7"/>
    <p:sldMasterId id="2147483693" r:id="rId8"/>
    <p:sldMasterId id="2147483699" r:id="rId9"/>
    <p:sldMasterId id="2147483705" r:id="rId10"/>
    <p:sldMasterId id="2147483708" r:id="rId11"/>
    <p:sldMasterId id="2147483714" r:id="rId12"/>
    <p:sldMasterId id="2147483717" r:id="rId13"/>
    <p:sldMasterId id="2147483723" r:id="rId14"/>
    <p:sldMasterId id="2147483726" r:id="rId15"/>
    <p:sldMasterId id="2147483732" r:id="rId16"/>
  </p:sldMasterIdLst>
  <p:handoutMasterIdLst>
    <p:handoutMasterId r:id="rId37"/>
  </p:handoutMasterIdLst>
  <p:sldIdLst>
    <p:sldId id="256" r:id="rId17"/>
    <p:sldId id="295" r:id="rId18"/>
    <p:sldId id="259" r:id="rId19"/>
    <p:sldId id="286" r:id="rId20"/>
    <p:sldId id="288" r:id="rId21"/>
    <p:sldId id="287" r:id="rId22"/>
    <p:sldId id="281" r:id="rId23"/>
    <p:sldId id="296" r:id="rId24"/>
    <p:sldId id="257" r:id="rId25"/>
    <p:sldId id="283" r:id="rId26"/>
    <p:sldId id="275" r:id="rId27"/>
    <p:sldId id="291" r:id="rId28"/>
    <p:sldId id="299" r:id="rId29"/>
    <p:sldId id="282" r:id="rId30"/>
    <p:sldId id="302" r:id="rId31"/>
    <p:sldId id="298" r:id="rId32"/>
    <p:sldId id="300" r:id="rId33"/>
    <p:sldId id="301" r:id="rId34"/>
    <p:sldId id="270" r:id="rId35"/>
    <p:sldId id="294" r:id="rId36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9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53272F-4CFE-4DFC-91B6-00B2D17815E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2C89D7F-2831-4449-B3FD-93491707F96B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dirty="0" smtClean="0"/>
            <a:t>Cumplimiento </a:t>
          </a:r>
          <a:endParaRPr lang="es-CL" dirty="0"/>
        </a:p>
      </dgm:t>
    </dgm:pt>
    <dgm:pt modelId="{A92818D7-982D-4035-B5C3-4A741D8C284C}" type="parTrans" cxnId="{92BB4D86-4F82-4157-BD0A-438002120786}">
      <dgm:prSet/>
      <dgm:spPr/>
      <dgm:t>
        <a:bodyPr/>
        <a:lstStyle/>
        <a:p>
          <a:endParaRPr lang="es-CL"/>
        </a:p>
      </dgm:t>
    </dgm:pt>
    <dgm:pt modelId="{C18A0F3C-2E71-49AD-BBEC-F2A27296F299}" type="sibTrans" cxnId="{92BB4D86-4F82-4157-BD0A-438002120786}">
      <dgm:prSet/>
      <dgm:spPr/>
      <dgm:t>
        <a:bodyPr/>
        <a:lstStyle/>
        <a:p>
          <a:endParaRPr lang="es-CL"/>
        </a:p>
      </dgm:t>
    </dgm:pt>
    <dgm:pt modelId="{482C264D-27BA-41E5-88C2-719B33E8F8F0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dirty="0" smtClean="0"/>
            <a:t>No </a:t>
          </a:r>
          <a:endParaRPr lang="es-CL" dirty="0"/>
        </a:p>
      </dgm:t>
    </dgm:pt>
    <dgm:pt modelId="{7F37E5A4-196E-4ECF-A87D-FCB2FF3ED33E}" type="parTrans" cxnId="{C731F4BB-66EA-4F86-B8E2-1CF06D23BFC4}">
      <dgm:prSet/>
      <dgm:spPr/>
      <dgm:t>
        <a:bodyPr/>
        <a:lstStyle/>
        <a:p>
          <a:endParaRPr lang="es-CL"/>
        </a:p>
      </dgm:t>
    </dgm:pt>
    <dgm:pt modelId="{5DD3878D-8BAB-4FEA-9C95-870B49590DBF}" type="sibTrans" cxnId="{C731F4BB-66EA-4F86-B8E2-1CF06D23BFC4}">
      <dgm:prSet/>
      <dgm:spPr/>
      <dgm:t>
        <a:bodyPr/>
        <a:lstStyle/>
        <a:p>
          <a:endParaRPr lang="es-CL"/>
        </a:p>
      </dgm:t>
    </dgm:pt>
    <dgm:pt modelId="{6C6D1352-8E14-44B0-929C-25609F542B52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dirty="0" smtClean="0"/>
            <a:t>Corrección deficiencias </a:t>
          </a:r>
          <a:endParaRPr lang="es-CL" dirty="0"/>
        </a:p>
      </dgm:t>
    </dgm:pt>
    <dgm:pt modelId="{0E7927AE-728F-4DC8-B379-0FB9507FA49E}" type="parTrans" cxnId="{0CA036A2-8942-4037-A8D7-AE8400E19387}">
      <dgm:prSet/>
      <dgm:spPr/>
      <dgm:t>
        <a:bodyPr/>
        <a:lstStyle/>
        <a:p>
          <a:endParaRPr lang="es-CL"/>
        </a:p>
      </dgm:t>
    </dgm:pt>
    <dgm:pt modelId="{F283F715-7C37-4172-B114-A898FA1B9A44}" type="sibTrans" cxnId="{0CA036A2-8942-4037-A8D7-AE8400E19387}">
      <dgm:prSet/>
      <dgm:spPr/>
      <dgm:t>
        <a:bodyPr/>
        <a:lstStyle/>
        <a:p>
          <a:endParaRPr lang="es-CL"/>
        </a:p>
      </dgm:t>
    </dgm:pt>
    <dgm:pt modelId="{8337930D-2FCD-4D29-9005-6DC168159C14}">
      <dgm:prSet phldrT="[Texto]" custT="1"/>
      <dgm:spPr>
        <a:solidFill>
          <a:schemeClr val="accent2">
            <a:lumMod val="20000"/>
            <a:lumOff val="80000"/>
          </a:schemeClr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sz="1000" b="1" dirty="0" smtClean="0">
              <a:solidFill>
                <a:schemeClr val="accent1"/>
              </a:solidFill>
            </a:rPr>
            <a:t>Emisión Resolución Sanitaria </a:t>
          </a:r>
          <a:endParaRPr lang="es-CL" sz="1000" b="1" dirty="0">
            <a:solidFill>
              <a:schemeClr val="accent1"/>
            </a:solidFill>
          </a:endParaRPr>
        </a:p>
      </dgm:t>
    </dgm:pt>
    <dgm:pt modelId="{89E0A36C-5207-4299-87C1-D73A4379DBCF}" type="parTrans" cxnId="{CA9FEBAB-01D1-42AD-B0FC-F9CB582AE165}">
      <dgm:prSet/>
      <dgm:spPr/>
      <dgm:t>
        <a:bodyPr/>
        <a:lstStyle/>
        <a:p>
          <a:endParaRPr lang="es-CL"/>
        </a:p>
      </dgm:t>
    </dgm:pt>
    <dgm:pt modelId="{AA176750-FD12-4218-B32F-5B1F4D3D55AD}" type="sibTrans" cxnId="{CA9FEBAB-01D1-42AD-B0FC-F9CB582AE165}">
      <dgm:prSet/>
      <dgm:spPr/>
      <dgm:t>
        <a:bodyPr/>
        <a:lstStyle/>
        <a:p>
          <a:endParaRPr lang="es-CL"/>
        </a:p>
      </dgm:t>
    </dgm:pt>
    <dgm:pt modelId="{71CE8568-42EA-42AE-A8CC-0C894CD22B1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CL" dirty="0" smtClean="0"/>
            <a:t>Si </a:t>
          </a:r>
          <a:endParaRPr lang="es-CL" dirty="0"/>
        </a:p>
      </dgm:t>
    </dgm:pt>
    <dgm:pt modelId="{2F13438D-950E-4CB1-B744-1C29CB82F39B}" type="parTrans" cxnId="{D7B9B2FD-520A-4669-A750-121AC68731BB}">
      <dgm:prSet/>
      <dgm:spPr/>
      <dgm:t>
        <a:bodyPr/>
        <a:lstStyle/>
        <a:p>
          <a:endParaRPr lang="es-CL"/>
        </a:p>
      </dgm:t>
    </dgm:pt>
    <dgm:pt modelId="{4BB8B897-60D3-46B4-921A-509A3B456B3F}" type="sibTrans" cxnId="{D7B9B2FD-520A-4669-A750-121AC68731BB}">
      <dgm:prSet/>
      <dgm:spPr/>
      <dgm:t>
        <a:bodyPr/>
        <a:lstStyle/>
        <a:p>
          <a:endParaRPr lang="es-CL"/>
        </a:p>
      </dgm:t>
    </dgm:pt>
    <dgm:pt modelId="{435B692C-D13B-4358-A311-DFD34AA7429B}" type="pres">
      <dgm:prSet presAssocID="{5F53272F-4CFE-4DFC-91B6-00B2D17815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D2A8D1A-4ACD-4B14-BD81-A310213B08B8}" type="pres">
      <dgm:prSet presAssocID="{72C89D7F-2831-4449-B3FD-93491707F96B}" presName="node" presStyleLbl="node1" presStyleIdx="0" presStyleCnt="5" custRadScaleRad="100831" custRadScaleInc="1089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B14CFFA-CFED-4F1C-9D91-5ABFE89FB92B}" type="pres">
      <dgm:prSet presAssocID="{72C89D7F-2831-4449-B3FD-93491707F96B}" presName="spNode" presStyleCnt="0"/>
      <dgm:spPr/>
    </dgm:pt>
    <dgm:pt modelId="{5CE8FDFE-6735-4052-8E4D-1CE61F18865F}" type="pres">
      <dgm:prSet presAssocID="{C18A0F3C-2E71-49AD-BBEC-F2A27296F299}" presName="sibTrans" presStyleLbl="sibTrans1D1" presStyleIdx="0" presStyleCnt="5"/>
      <dgm:spPr/>
      <dgm:t>
        <a:bodyPr/>
        <a:lstStyle/>
        <a:p>
          <a:endParaRPr lang="es-CL"/>
        </a:p>
      </dgm:t>
    </dgm:pt>
    <dgm:pt modelId="{B9BD30A3-FA66-45D8-ACE2-1D2C28B06043}" type="pres">
      <dgm:prSet presAssocID="{482C264D-27BA-41E5-88C2-719B33E8F8F0}" presName="node" presStyleLbl="node1" presStyleIdx="1" presStyleCnt="5" custRadScaleRad="110088" custRadScaleInc="190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8D769A-256C-4F92-AC7C-984C8E92FC2D}" type="pres">
      <dgm:prSet presAssocID="{482C264D-27BA-41E5-88C2-719B33E8F8F0}" presName="spNode" presStyleCnt="0"/>
      <dgm:spPr/>
    </dgm:pt>
    <dgm:pt modelId="{82C770EA-225E-4C17-AFDC-BC1148301CD5}" type="pres">
      <dgm:prSet presAssocID="{5DD3878D-8BAB-4FEA-9C95-870B49590DBF}" presName="sibTrans" presStyleLbl="sibTrans1D1" presStyleIdx="1" presStyleCnt="5"/>
      <dgm:spPr/>
      <dgm:t>
        <a:bodyPr/>
        <a:lstStyle/>
        <a:p>
          <a:endParaRPr lang="es-CL"/>
        </a:p>
      </dgm:t>
    </dgm:pt>
    <dgm:pt modelId="{B5904860-3EE4-422A-8706-9DA3D907ADB1}" type="pres">
      <dgm:prSet presAssocID="{6C6D1352-8E14-44B0-929C-25609F542B52}" presName="node" presStyleLbl="node1" presStyleIdx="2" presStyleCnt="5" custRadScaleRad="126750" custRadScaleInc="-718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7D8339-EB1D-436E-A5FC-875230C4138A}" type="pres">
      <dgm:prSet presAssocID="{6C6D1352-8E14-44B0-929C-25609F542B52}" presName="spNode" presStyleCnt="0"/>
      <dgm:spPr/>
    </dgm:pt>
    <dgm:pt modelId="{B954BAC4-F566-4E7E-9424-A797D9914918}" type="pres">
      <dgm:prSet presAssocID="{F283F715-7C37-4172-B114-A898FA1B9A44}" presName="sibTrans" presStyleLbl="sibTrans1D1" presStyleIdx="2" presStyleCnt="5"/>
      <dgm:spPr/>
      <dgm:t>
        <a:bodyPr/>
        <a:lstStyle/>
        <a:p>
          <a:endParaRPr lang="es-CL"/>
        </a:p>
      </dgm:t>
    </dgm:pt>
    <dgm:pt modelId="{F3254D87-B58F-4C2E-8A62-CB62F787E8CB}" type="pres">
      <dgm:prSet presAssocID="{8337930D-2FCD-4D29-9005-6DC168159C14}" presName="node" presStyleLbl="node1" presStyleIdx="3" presStyleCnt="5" custScaleX="128029" custScaleY="202701" custRadScaleRad="10357" custRadScaleInc="6349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DF8F760-B03D-4362-9D63-1F3C193ADFE7}" type="pres">
      <dgm:prSet presAssocID="{8337930D-2FCD-4D29-9005-6DC168159C14}" presName="spNode" presStyleCnt="0"/>
      <dgm:spPr/>
    </dgm:pt>
    <dgm:pt modelId="{03DE562B-6692-4C92-94D9-70242DB0DD2F}" type="pres">
      <dgm:prSet presAssocID="{AA176750-FD12-4218-B32F-5B1F4D3D55AD}" presName="sibTrans" presStyleLbl="sibTrans1D1" presStyleIdx="3" presStyleCnt="5"/>
      <dgm:spPr/>
      <dgm:t>
        <a:bodyPr/>
        <a:lstStyle/>
        <a:p>
          <a:endParaRPr lang="es-CL"/>
        </a:p>
      </dgm:t>
    </dgm:pt>
    <dgm:pt modelId="{DC4B2D2D-4D5F-4DAB-AE79-5FDBD88EFDC0}" type="pres">
      <dgm:prSet presAssocID="{71CE8568-42EA-42AE-A8CC-0C894CD22B15}" presName="node" presStyleLbl="node1" presStyleIdx="4" presStyleCnt="5" custRadScaleRad="119973" custRadScaleInc="242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2AF4D5-D6E3-44E6-A8F4-2616DBA0AC64}" type="pres">
      <dgm:prSet presAssocID="{71CE8568-42EA-42AE-A8CC-0C894CD22B15}" presName="spNode" presStyleCnt="0"/>
      <dgm:spPr/>
    </dgm:pt>
    <dgm:pt modelId="{A7054A82-ABA5-40AB-9B3F-EF6FC1A726CC}" type="pres">
      <dgm:prSet presAssocID="{4BB8B897-60D3-46B4-921A-509A3B456B3F}" presName="sibTrans" presStyleLbl="sibTrans1D1" presStyleIdx="4" presStyleCnt="5"/>
      <dgm:spPr/>
      <dgm:t>
        <a:bodyPr/>
        <a:lstStyle/>
        <a:p>
          <a:endParaRPr lang="es-CL"/>
        </a:p>
      </dgm:t>
    </dgm:pt>
  </dgm:ptLst>
  <dgm:cxnLst>
    <dgm:cxn modelId="{BBDEA09D-6163-40EB-9D3D-F15A807E2AC8}" type="presOf" srcId="{4BB8B897-60D3-46B4-921A-509A3B456B3F}" destId="{A7054A82-ABA5-40AB-9B3F-EF6FC1A726CC}" srcOrd="0" destOrd="0" presId="urn:microsoft.com/office/officeart/2005/8/layout/cycle6"/>
    <dgm:cxn modelId="{6CBCDF04-AFD2-4ABF-B5CB-03B8806328C0}" type="presOf" srcId="{72C89D7F-2831-4449-B3FD-93491707F96B}" destId="{BD2A8D1A-4ACD-4B14-BD81-A310213B08B8}" srcOrd="0" destOrd="0" presId="urn:microsoft.com/office/officeart/2005/8/layout/cycle6"/>
    <dgm:cxn modelId="{4BE5B60C-A0B8-45D6-89A5-432CC77BEDAB}" type="presOf" srcId="{5DD3878D-8BAB-4FEA-9C95-870B49590DBF}" destId="{82C770EA-225E-4C17-AFDC-BC1148301CD5}" srcOrd="0" destOrd="0" presId="urn:microsoft.com/office/officeart/2005/8/layout/cycle6"/>
    <dgm:cxn modelId="{5EF246E8-1A3C-4419-AF64-7DC6474F366E}" type="presOf" srcId="{5F53272F-4CFE-4DFC-91B6-00B2D17815EF}" destId="{435B692C-D13B-4358-A311-DFD34AA7429B}" srcOrd="0" destOrd="0" presId="urn:microsoft.com/office/officeart/2005/8/layout/cycle6"/>
    <dgm:cxn modelId="{CA9FEBAB-01D1-42AD-B0FC-F9CB582AE165}" srcId="{5F53272F-4CFE-4DFC-91B6-00B2D17815EF}" destId="{8337930D-2FCD-4D29-9005-6DC168159C14}" srcOrd="3" destOrd="0" parTransId="{89E0A36C-5207-4299-87C1-D73A4379DBCF}" sibTransId="{AA176750-FD12-4218-B32F-5B1F4D3D55AD}"/>
    <dgm:cxn modelId="{B7C580AA-CFEB-4508-89C6-140549436B62}" type="presOf" srcId="{482C264D-27BA-41E5-88C2-719B33E8F8F0}" destId="{B9BD30A3-FA66-45D8-ACE2-1D2C28B06043}" srcOrd="0" destOrd="0" presId="urn:microsoft.com/office/officeart/2005/8/layout/cycle6"/>
    <dgm:cxn modelId="{C19A1DE4-0428-40AD-B93E-756D2C8D7709}" type="presOf" srcId="{6C6D1352-8E14-44B0-929C-25609F542B52}" destId="{B5904860-3EE4-422A-8706-9DA3D907ADB1}" srcOrd="0" destOrd="0" presId="urn:microsoft.com/office/officeart/2005/8/layout/cycle6"/>
    <dgm:cxn modelId="{C49D0493-3A58-487F-8A1D-9176ED16AB1D}" type="presOf" srcId="{AA176750-FD12-4218-B32F-5B1F4D3D55AD}" destId="{03DE562B-6692-4C92-94D9-70242DB0DD2F}" srcOrd="0" destOrd="0" presId="urn:microsoft.com/office/officeart/2005/8/layout/cycle6"/>
    <dgm:cxn modelId="{498A170A-9FB8-4139-8B77-6B5F96B1F289}" type="presOf" srcId="{C18A0F3C-2E71-49AD-BBEC-F2A27296F299}" destId="{5CE8FDFE-6735-4052-8E4D-1CE61F18865F}" srcOrd="0" destOrd="0" presId="urn:microsoft.com/office/officeart/2005/8/layout/cycle6"/>
    <dgm:cxn modelId="{C731F4BB-66EA-4F86-B8E2-1CF06D23BFC4}" srcId="{5F53272F-4CFE-4DFC-91B6-00B2D17815EF}" destId="{482C264D-27BA-41E5-88C2-719B33E8F8F0}" srcOrd="1" destOrd="0" parTransId="{7F37E5A4-196E-4ECF-A87D-FCB2FF3ED33E}" sibTransId="{5DD3878D-8BAB-4FEA-9C95-870B49590DBF}"/>
    <dgm:cxn modelId="{F83CFE81-5370-4CBC-9996-6C142069CB43}" type="presOf" srcId="{F283F715-7C37-4172-B114-A898FA1B9A44}" destId="{B954BAC4-F566-4E7E-9424-A797D9914918}" srcOrd="0" destOrd="0" presId="urn:microsoft.com/office/officeart/2005/8/layout/cycle6"/>
    <dgm:cxn modelId="{39338D83-EE50-4717-BFF2-C017E459CF56}" type="presOf" srcId="{71CE8568-42EA-42AE-A8CC-0C894CD22B15}" destId="{DC4B2D2D-4D5F-4DAB-AE79-5FDBD88EFDC0}" srcOrd="0" destOrd="0" presId="urn:microsoft.com/office/officeart/2005/8/layout/cycle6"/>
    <dgm:cxn modelId="{92BB4D86-4F82-4157-BD0A-438002120786}" srcId="{5F53272F-4CFE-4DFC-91B6-00B2D17815EF}" destId="{72C89D7F-2831-4449-B3FD-93491707F96B}" srcOrd="0" destOrd="0" parTransId="{A92818D7-982D-4035-B5C3-4A741D8C284C}" sibTransId="{C18A0F3C-2E71-49AD-BBEC-F2A27296F299}"/>
    <dgm:cxn modelId="{D7B9B2FD-520A-4669-A750-121AC68731BB}" srcId="{5F53272F-4CFE-4DFC-91B6-00B2D17815EF}" destId="{71CE8568-42EA-42AE-A8CC-0C894CD22B15}" srcOrd="4" destOrd="0" parTransId="{2F13438D-950E-4CB1-B744-1C29CB82F39B}" sibTransId="{4BB8B897-60D3-46B4-921A-509A3B456B3F}"/>
    <dgm:cxn modelId="{0CA036A2-8942-4037-A8D7-AE8400E19387}" srcId="{5F53272F-4CFE-4DFC-91B6-00B2D17815EF}" destId="{6C6D1352-8E14-44B0-929C-25609F542B52}" srcOrd="2" destOrd="0" parTransId="{0E7927AE-728F-4DC8-B379-0FB9507FA49E}" sibTransId="{F283F715-7C37-4172-B114-A898FA1B9A44}"/>
    <dgm:cxn modelId="{350BB6E3-DCD1-49F0-BE17-F65D614D04E7}" type="presOf" srcId="{8337930D-2FCD-4D29-9005-6DC168159C14}" destId="{F3254D87-B58F-4C2E-8A62-CB62F787E8CB}" srcOrd="0" destOrd="0" presId="urn:microsoft.com/office/officeart/2005/8/layout/cycle6"/>
    <dgm:cxn modelId="{149B512A-9986-4B5F-AC29-5E46D9398770}" type="presParOf" srcId="{435B692C-D13B-4358-A311-DFD34AA7429B}" destId="{BD2A8D1A-4ACD-4B14-BD81-A310213B08B8}" srcOrd="0" destOrd="0" presId="urn:microsoft.com/office/officeart/2005/8/layout/cycle6"/>
    <dgm:cxn modelId="{1BF2B236-EBDE-4070-A1E4-CC6CDD5815F5}" type="presParOf" srcId="{435B692C-D13B-4358-A311-DFD34AA7429B}" destId="{8B14CFFA-CFED-4F1C-9D91-5ABFE89FB92B}" srcOrd="1" destOrd="0" presId="urn:microsoft.com/office/officeart/2005/8/layout/cycle6"/>
    <dgm:cxn modelId="{B442D275-CA46-4A01-B97E-34C7DAFEACD8}" type="presParOf" srcId="{435B692C-D13B-4358-A311-DFD34AA7429B}" destId="{5CE8FDFE-6735-4052-8E4D-1CE61F18865F}" srcOrd="2" destOrd="0" presId="urn:microsoft.com/office/officeart/2005/8/layout/cycle6"/>
    <dgm:cxn modelId="{477A6E6C-463A-4722-8919-72DA9ED03F37}" type="presParOf" srcId="{435B692C-D13B-4358-A311-DFD34AA7429B}" destId="{B9BD30A3-FA66-45D8-ACE2-1D2C28B06043}" srcOrd="3" destOrd="0" presId="urn:microsoft.com/office/officeart/2005/8/layout/cycle6"/>
    <dgm:cxn modelId="{ACD93635-E5CE-4514-A19A-753CEB8C4C81}" type="presParOf" srcId="{435B692C-D13B-4358-A311-DFD34AA7429B}" destId="{2E8D769A-256C-4F92-AC7C-984C8E92FC2D}" srcOrd="4" destOrd="0" presId="urn:microsoft.com/office/officeart/2005/8/layout/cycle6"/>
    <dgm:cxn modelId="{324B22D3-908F-4507-A956-54864440ED14}" type="presParOf" srcId="{435B692C-D13B-4358-A311-DFD34AA7429B}" destId="{82C770EA-225E-4C17-AFDC-BC1148301CD5}" srcOrd="5" destOrd="0" presId="urn:microsoft.com/office/officeart/2005/8/layout/cycle6"/>
    <dgm:cxn modelId="{261E69A5-1376-4BFB-AB72-38965FCFB831}" type="presParOf" srcId="{435B692C-D13B-4358-A311-DFD34AA7429B}" destId="{B5904860-3EE4-422A-8706-9DA3D907ADB1}" srcOrd="6" destOrd="0" presId="urn:microsoft.com/office/officeart/2005/8/layout/cycle6"/>
    <dgm:cxn modelId="{533C6CFF-563D-47AB-A66E-3EF7BC566946}" type="presParOf" srcId="{435B692C-D13B-4358-A311-DFD34AA7429B}" destId="{377D8339-EB1D-436E-A5FC-875230C4138A}" srcOrd="7" destOrd="0" presId="urn:microsoft.com/office/officeart/2005/8/layout/cycle6"/>
    <dgm:cxn modelId="{B416BFB0-0336-4526-AB91-4FFE0B251703}" type="presParOf" srcId="{435B692C-D13B-4358-A311-DFD34AA7429B}" destId="{B954BAC4-F566-4E7E-9424-A797D9914918}" srcOrd="8" destOrd="0" presId="urn:microsoft.com/office/officeart/2005/8/layout/cycle6"/>
    <dgm:cxn modelId="{D3B78EF5-9C2F-4FAC-B2F6-208099A2DE19}" type="presParOf" srcId="{435B692C-D13B-4358-A311-DFD34AA7429B}" destId="{F3254D87-B58F-4C2E-8A62-CB62F787E8CB}" srcOrd="9" destOrd="0" presId="urn:microsoft.com/office/officeart/2005/8/layout/cycle6"/>
    <dgm:cxn modelId="{6B98E676-D873-4B49-9005-721ADA5D3DE7}" type="presParOf" srcId="{435B692C-D13B-4358-A311-DFD34AA7429B}" destId="{8DF8F760-B03D-4362-9D63-1F3C193ADFE7}" srcOrd="10" destOrd="0" presId="urn:microsoft.com/office/officeart/2005/8/layout/cycle6"/>
    <dgm:cxn modelId="{FBF44F58-2606-4EAF-90FC-42335AE17ACE}" type="presParOf" srcId="{435B692C-D13B-4358-A311-DFD34AA7429B}" destId="{03DE562B-6692-4C92-94D9-70242DB0DD2F}" srcOrd="11" destOrd="0" presId="urn:microsoft.com/office/officeart/2005/8/layout/cycle6"/>
    <dgm:cxn modelId="{B827677C-F2D1-4CFC-947E-F27E7B005369}" type="presParOf" srcId="{435B692C-D13B-4358-A311-DFD34AA7429B}" destId="{DC4B2D2D-4D5F-4DAB-AE79-5FDBD88EFDC0}" srcOrd="12" destOrd="0" presId="urn:microsoft.com/office/officeart/2005/8/layout/cycle6"/>
    <dgm:cxn modelId="{4B47A979-AD35-4248-9C1D-99949C7ADED7}" type="presParOf" srcId="{435B692C-D13B-4358-A311-DFD34AA7429B}" destId="{332AF4D5-D6E3-44E6-A8F4-2616DBA0AC64}" srcOrd="13" destOrd="0" presId="urn:microsoft.com/office/officeart/2005/8/layout/cycle6"/>
    <dgm:cxn modelId="{51E3DB5D-8B04-4575-8248-9FC741E145A9}" type="presParOf" srcId="{435B692C-D13B-4358-A311-DFD34AA7429B}" destId="{A7054A82-ABA5-40AB-9B3F-EF6FC1A726C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8D1A-4ACD-4B14-BD81-A310213B08B8}">
      <dsp:nvSpPr>
        <dsp:cNvPr id="0" name=""/>
        <dsp:cNvSpPr/>
      </dsp:nvSpPr>
      <dsp:spPr>
        <a:xfrm>
          <a:off x="1778809" y="-126016"/>
          <a:ext cx="874890" cy="568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Cumplimiento </a:t>
          </a:r>
          <a:endParaRPr lang="es-CL" sz="900" kern="1200" dirty="0"/>
        </a:p>
      </dsp:txBody>
      <dsp:txXfrm>
        <a:off x="1806570" y="-98255"/>
        <a:ext cx="819368" cy="513156"/>
      </dsp:txXfrm>
    </dsp:sp>
    <dsp:sp modelId="{5CE8FDFE-6735-4052-8E4D-1CE61F18865F}">
      <dsp:nvSpPr>
        <dsp:cNvPr id="0" name=""/>
        <dsp:cNvSpPr/>
      </dsp:nvSpPr>
      <dsp:spPr>
        <a:xfrm>
          <a:off x="1199179" y="222438"/>
          <a:ext cx="2272333" cy="2272333"/>
        </a:xfrm>
        <a:custGeom>
          <a:avLst/>
          <a:gdLst/>
          <a:ahLst/>
          <a:cxnLst/>
          <a:rect l="0" t="0" r="0" b="0"/>
          <a:pathLst>
            <a:path>
              <a:moveTo>
                <a:pt x="1461886" y="47690"/>
              </a:moveTo>
              <a:arcTo wR="1136166" hR="1136166" stAng="17199570" swAng="23245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D30A3-FA66-45D8-ACE2-1D2C28B06043}">
      <dsp:nvSpPr>
        <dsp:cNvPr id="0" name=""/>
        <dsp:cNvSpPr/>
      </dsp:nvSpPr>
      <dsp:spPr>
        <a:xfrm>
          <a:off x="2943150" y="719796"/>
          <a:ext cx="874890" cy="568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No </a:t>
          </a:r>
          <a:endParaRPr lang="es-CL" sz="900" kern="1200" dirty="0"/>
        </a:p>
      </dsp:txBody>
      <dsp:txXfrm>
        <a:off x="2970911" y="747557"/>
        <a:ext cx="819368" cy="513156"/>
      </dsp:txXfrm>
    </dsp:sp>
    <dsp:sp modelId="{82C770EA-225E-4C17-AFDC-BC1148301CD5}">
      <dsp:nvSpPr>
        <dsp:cNvPr id="0" name=""/>
        <dsp:cNvSpPr/>
      </dsp:nvSpPr>
      <dsp:spPr>
        <a:xfrm>
          <a:off x="1222767" y="571986"/>
          <a:ext cx="2272333" cy="2272333"/>
        </a:xfrm>
        <a:custGeom>
          <a:avLst/>
          <a:gdLst/>
          <a:ahLst/>
          <a:cxnLst/>
          <a:rect l="0" t="0" r="0" b="0"/>
          <a:pathLst>
            <a:path>
              <a:moveTo>
                <a:pt x="2194137" y="721954"/>
              </a:moveTo>
              <a:arcTo wR="1136166" hR="1136166" stAng="20317132" swAng="1762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04860-3EE4-422A-8706-9DA3D907ADB1}">
      <dsp:nvSpPr>
        <dsp:cNvPr id="0" name=""/>
        <dsp:cNvSpPr/>
      </dsp:nvSpPr>
      <dsp:spPr>
        <a:xfrm>
          <a:off x="2880316" y="1871922"/>
          <a:ext cx="874890" cy="568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Corrección deficiencias </a:t>
          </a:r>
          <a:endParaRPr lang="es-CL" sz="900" kern="1200" dirty="0"/>
        </a:p>
      </dsp:txBody>
      <dsp:txXfrm>
        <a:off x="2908077" y="1899683"/>
        <a:ext cx="819368" cy="513156"/>
      </dsp:txXfrm>
    </dsp:sp>
    <dsp:sp modelId="{B954BAC4-F566-4E7E-9424-A797D9914918}">
      <dsp:nvSpPr>
        <dsp:cNvPr id="0" name=""/>
        <dsp:cNvSpPr/>
      </dsp:nvSpPr>
      <dsp:spPr>
        <a:xfrm>
          <a:off x="2222544" y="-287233"/>
          <a:ext cx="2272333" cy="2272333"/>
        </a:xfrm>
        <a:custGeom>
          <a:avLst/>
          <a:gdLst/>
          <a:ahLst/>
          <a:cxnLst/>
          <a:rect l="0" t="0" r="0" b="0"/>
          <a:pathLst>
            <a:path>
              <a:moveTo>
                <a:pt x="655111" y="2165467"/>
              </a:moveTo>
              <a:arcTo wR="1136166" hR="1136166" stAng="6902972" swAng="8728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254D87-B58F-4C2E-8A62-CB62F787E8CB}">
      <dsp:nvSpPr>
        <dsp:cNvPr id="0" name=""/>
        <dsp:cNvSpPr/>
      </dsp:nvSpPr>
      <dsp:spPr>
        <a:xfrm>
          <a:off x="1512167" y="791803"/>
          <a:ext cx="1120113" cy="1152718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1" kern="1200" dirty="0" smtClean="0">
              <a:solidFill>
                <a:schemeClr val="accent1"/>
              </a:solidFill>
            </a:rPr>
            <a:t>Emisión Resolución Sanitaria </a:t>
          </a:r>
          <a:endParaRPr lang="es-CL" sz="1000" b="1" kern="1200" dirty="0">
            <a:solidFill>
              <a:schemeClr val="accent1"/>
            </a:solidFill>
          </a:endParaRPr>
        </a:p>
      </dsp:txBody>
      <dsp:txXfrm>
        <a:off x="1566846" y="846482"/>
        <a:ext cx="1010755" cy="1043360"/>
      </dsp:txXfrm>
    </dsp:sp>
    <dsp:sp modelId="{03DE562B-6692-4C92-94D9-70242DB0DD2F}">
      <dsp:nvSpPr>
        <dsp:cNvPr id="0" name=""/>
        <dsp:cNvSpPr/>
      </dsp:nvSpPr>
      <dsp:spPr>
        <a:xfrm>
          <a:off x="715400" y="-1089349"/>
          <a:ext cx="2272333" cy="2272333"/>
        </a:xfrm>
        <a:custGeom>
          <a:avLst/>
          <a:gdLst/>
          <a:ahLst/>
          <a:cxnLst/>
          <a:rect l="0" t="0" r="0" b="0"/>
          <a:pathLst>
            <a:path>
              <a:moveTo>
                <a:pt x="794666" y="2219795"/>
              </a:moveTo>
              <a:arcTo wR="1136166" hR="1136166" stAng="6449518" swAng="6539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B2D2D-4D5F-4DAB-AE79-5FDBD88EFDC0}">
      <dsp:nvSpPr>
        <dsp:cNvPr id="0" name=""/>
        <dsp:cNvSpPr/>
      </dsp:nvSpPr>
      <dsp:spPr>
        <a:xfrm>
          <a:off x="434504" y="575779"/>
          <a:ext cx="874890" cy="568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900" kern="1200" dirty="0" smtClean="0"/>
            <a:t>Si </a:t>
          </a:r>
          <a:endParaRPr lang="es-CL" sz="900" kern="1200" dirty="0"/>
        </a:p>
      </dsp:txBody>
      <dsp:txXfrm>
        <a:off x="462265" y="603540"/>
        <a:ext cx="819368" cy="513156"/>
      </dsp:txXfrm>
    </dsp:sp>
    <dsp:sp modelId="{A7054A82-ABA5-40AB-9B3F-EF6FC1A726CC}">
      <dsp:nvSpPr>
        <dsp:cNvPr id="0" name=""/>
        <dsp:cNvSpPr/>
      </dsp:nvSpPr>
      <dsp:spPr>
        <a:xfrm>
          <a:off x="692270" y="223242"/>
          <a:ext cx="2272333" cy="2272333"/>
        </a:xfrm>
        <a:custGeom>
          <a:avLst/>
          <a:gdLst/>
          <a:ahLst/>
          <a:cxnLst/>
          <a:rect l="0" t="0" r="0" b="0"/>
          <a:pathLst>
            <a:path>
              <a:moveTo>
                <a:pt x="319367" y="346410"/>
              </a:moveTo>
              <a:arcTo wR="1136166" hR="1136166" stAng="13442139" swAng="2581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5B12CA-5E78-4D92-B379-D1396D035C9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3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1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49484"/>
      </p:ext>
    </p:extLst>
  </p:cSld>
  <p:clrMapOvr>
    <a:masterClrMapping/>
  </p:clrMapOvr>
  <p:transition spd="slow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36668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037621"/>
      </p:ext>
    </p:extLst>
  </p:cSld>
  <p:clrMapOvr>
    <a:masterClrMapping/>
  </p:clrMapOvr>
  <p:transition spd="slow"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100670"/>
      </p:ext>
    </p:extLst>
  </p:cSld>
  <p:clrMapOvr>
    <a:masterClrMapping/>
  </p:clrMapOvr>
  <p:transition spd="slow"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491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64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59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867978"/>
      </p:ext>
    </p:extLst>
  </p:cSld>
  <p:clrMapOvr>
    <a:masterClrMapping/>
  </p:clrMapOvr>
  <p:transition spd="slow">
    <p:cover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5961"/>
      </p:ext>
    </p:extLst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327697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8017309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943399"/>
      </p:ext>
    </p:extLst>
  </p:cSld>
  <p:clrMapOvr>
    <a:masterClrMapping/>
  </p:clrMapOvr>
  <p:transition spd="slow">
    <p:cover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2677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4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91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536541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635323"/>
      </p:ext>
    </p:extLst>
  </p:cSld>
  <p:clrMapOvr>
    <a:masterClrMapping/>
  </p:clrMapOvr>
  <p:transition spd="slow">
    <p:cover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8496609"/>
      </p:ext>
    </p:extLst>
  </p:cSld>
  <p:clrMapOvr>
    <a:masterClrMapping/>
  </p:clrMapOvr>
  <p:transition spd="slow">
    <p:cover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405830"/>
      </p:ext>
    </p:extLst>
  </p:cSld>
  <p:clrMapOvr>
    <a:masterClrMapping/>
  </p:clrMapOvr>
  <p:transition spd="slow">
    <p:cover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8775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745108"/>
      </p:ext>
    </p:extLst>
  </p:cSld>
  <p:clrMapOvr>
    <a:masterClrMapping/>
  </p:clrMapOvr>
  <p:transition spd="slow">
    <p:cover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87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03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562735"/>
      </p:ext>
    </p:extLst>
  </p:cSld>
  <p:clrMapOvr>
    <a:masterClrMapping/>
  </p:clrMapOvr>
  <p:transition spd="slow">
    <p:cover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674928"/>
      </p:ext>
    </p:extLst>
  </p:cSld>
  <p:clrMapOvr>
    <a:masterClrMapping/>
  </p:clrMapOvr>
  <p:transition spd="slow">
    <p:cover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939482"/>
      </p:ext>
    </p:extLst>
  </p:cSld>
  <p:clrMapOvr>
    <a:masterClrMapping/>
  </p:clrMapOvr>
  <p:transition spd="slow">
    <p:cover dir="l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885248"/>
      </p:ext>
    </p:extLst>
  </p:cSld>
  <p:clrMapOvr>
    <a:masterClrMapping/>
  </p:clrMapOvr>
  <p:transition spd="slow">
    <p:cover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4713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69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503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04687"/>
      </p:ext>
    </p:extLst>
  </p:cSld>
  <p:clrMapOvr>
    <a:masterClrMapping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289674"/>
      </p:ext>
    </p:extLst>
  </p:cSld>
  <p:clrMapOvr>
    <a:masterClrMapping/>
  </p:clrMapOvr>
  <p:transition spd="slow">
    <p:cover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442003"/>
      </p:ext>
    </p:extLst>
  </p:cSld>
  <p:clrMapOvr>
    <a:masterClrMapping/>
  </p:clrMapOvr>
  <p:transition spd="slow">
    <p:cover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6610682"/>
      </p:ext>
    </p:extLst>
  </p:cSld>
  <p:clrMapOvr>
    <a:masterClrMapping/>
  </p:clrMapOvr>
  <p:transition spd="slow">
    <p:cover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146721"/>
      </p:ext>
    </p:extLst>
  </p:cSld>
  <p:clrMapOvr>
    <a:masterClrMapping/>
  </p:clrMapOvr>
  <p:transition spd="slow">
    <p:cover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0966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45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261064"/>
      </p:ext>
    </p:extLst>
  </p:cSld>
  <p:clrMapOvr>
    <a:masterClrMapping/>
  </p:clrMapOvr>
  <p:transition spd="slow">
    <p:cover dir="l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489334"/>
      </p:ext>
    </p:extLst>
  </p:cSld>
  <p:clrMapOvr>
    <a:masterClrMapping/>
  </p:clrMapOvr>
  <p:transition spd="slow">
    <p:cover dir="l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92281"/>
      </p:ext>
    </p:extLst>
  </p:cSld>
  <p:clrMapOvr>
    <a:masterClrMapping/>
  </p:clrMapOvr>
  <p:transition spd="slow">
    <p:cover dir="l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90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133034"/>
      </p:ext>
    </p:extLst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:a16="http://schemas.microsoft.com/office/drawing/2014/main" xmlns="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9709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904371"/>
      </p:ext>
    </p:extLst>
  </p:cSld>
  <p:clrMapOvr>
    <a:masterClrMapping/>
  </p:clrMapOvr>
  <p:transition spd="slow">
    <p:cover dir="l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846114"/>
      </p:ext>
    </p:extLst>
  </p:cSld>
  <p:clrMapOvr>
    <a:masterClrMapping/>
  </p:clrMapOvr>
  <p:transition spd="slow">
    <p:cover dir="l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430013"/>
      </p:ext>
    </p:extLst>
  </p:cSld>
  <p:clrMapOvr>
    <a:masterClrMapping/>
  </p:clrMapOvr>
  <p:transition spd="slow">
    <p:cover dir="l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3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60171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360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3081668"/>
      </p:ext>
    </p:extLst>
  </p:cSld>
  <p:clrMapOvr>
    <a:masterClrMapping/>
  </p:clrMapOvr>
  <p:transition spd="slow">
    <p:cover dir="l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29347"/>
      </p:ext>
    </p:extLst>
  </p:cSld>
  <p:clrMapOvr>
    <a:masterClrMapping/>
  </p:clrMapOvr>
  <p:transition spd="slow">
    <p:cover dir="l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243341"/>
      </p:ext>
    </p:extLst>
  </p:cSld>
  <p:clrMapOvr>
    <a:masterClrMapping/>
  </p:clrMapOvr>
  <p:transition spd="slow">
    <p:cover dir="l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78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576315"/>
      </p:ext>
    </p:extLst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87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5B01C4-7BD1-4964-AD65-F627C71FE2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967902"/>
      </p:ext>
    </p:extLst>
  </p:cSld>
  <p:clrMapOvr>
    <a:masterClrMapping/>
  </p:clrMapOvr>
  <p:transition spd="slow">
    <p:cover dir="l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238208"/>
      </p:ext>
    </p:extLst>
  </p:cSld>
  <p:clrMapOvr>
    <a:masterClrMapping/>
  </p:clrMapOvr>
  <p:transition spd="slow">
    <p:cover dir="l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314662"/>
      </p:ext>
    </p:extLst>
  </p:cSld>
  <p:clrMapOvr>
    <a:masterClrMapping/>
  </p:clrMapOvr>
  <p:transition spd="slow">
    <p:cover dir="l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6BE9BA05-0B29-4EDC-AC41-3BEB59306BA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Diapositiva de think-cell" r:id="rId4" imgW="415" imgH="416" progId="TCLayout.ActiveDocument.1">
                  <p:embed/>
                </p:oleObj>
              </mc:Choice>
              <mc:Fallback>
                <p:oleObj name="Diapositiva de think-cell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2. Slide 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56713" y="22406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Calibri" panose="020F0502020204030204" pitchFamily="34" charset="0"/>
                <a:ea typeface="+mj-ea"/>
              </a:defRPr>
            </a:lvl1pPr>
          </a:lstStyle>
          <a:p>
            <a:pPr lvl="0"/>
            <a:r>
              <a:rPr lang="es-CL" noProof="0"/>
              <a:t>Click to edit Master title style</a:t>
            </a:r>
            <a:endParaRPr lang="es-CL" noProof="0" dirty="0"/>
          </a:p>
        </p:txBody>
      </p:sp>
      <p:sp>
        <p:nvSpPr>
          <p:cNvPr id="3" name="195 Marcador de número de diapositiva">
            <a:extLst>
              <a:ext uri="{FF2B5EF4-FFF2-40B4-BE49-F238E27FC236}">
                <a16:creationId xmlns="" xmlns:a16="http://schemas.microsoft.com/office/drawing/2014/main" id="{37FDE452-4366-4E41-B31C-3C8971D7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0710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73226F-6ADE-4FFF-85C8-AA616528A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6DF116-C457-431F-831D-5259018E51A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8674159"/>
      </p:ext>
    </p:extLst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FEB740-5EC9-4022-A7E3-479E6F1F5D9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723707"/>
      </p:ext>
    </p:extLst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54483B-02FC-43A9-AB7C-8F4E186AAA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772717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CDEB\Pictures\1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file:///\\localhost\Users\CDEB\Pictures\3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0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9.bin"/><Relationship Id="rId5" Type="http://schemas.openxmlformats.org/officeDocument/2006/relationships/tags" Target="../tags/tag9.xml"/><Relationship Id="rId4" Type="http://schemas.openxmlformats.org/officeDocument/2006/relationships/vmlDrawing" Target="../drawings/vmlDrawing9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11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image" Target="file:///\\localhost\Users\CDEB\Pictures\1.png" TargetMode="Externa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45.xml"/><Relationship Id="rId7" Type="http://schemas.openxmlformats.org/officeDocument/2006/relationships/vmlDrawing" Target="../drawings/vmlDrawing11.v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46.xml"/><Relationship Id="rId9" Type="http://schemas.openxmlformats.org/officeDocument/2006/relationships/oleObject" Target="../embeddings/oleObject11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13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1.xml"/><Relationship Id="rId9" Type="http://schemas.openxmlformats.org/officeDocument/2006/relationships/image" Target="file:///\\localhost\Users\CDEB\Pictures\1.pn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slideLayout" Target="../slideLayouts/slideLayout55.xml"/><Relationship Id="rId7" Type="http://schemas.openxmlformats.org/officeDocument/2006/relationships/vmlDrawing" Target="../drawings/vmlDrawing13.v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6.xml"/><Relationship Id="rId9" Type="http://schemas.openxmlformats.org/officeDocument/2006/relationships/oleObject" Target="../embeddings/oleObject13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theme" Target="../theme/theme15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1.xml"/><Relationship Id="rId9" Type="http://schemas.openxmlformats.org/officeDocument/2006/relationships/image" Target="file:///\\localhost\Users\CDEB\Pictures\1.png" TargetMode="Externa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oleObject" Target="../embeddings/oleObject15.bin"/><Relationship Id="rId5" Type="http://schemas.openxmlformats.org/officeDocument/2006/relationships/tags" Target="../tags/tag15.xml"/><Relationship Id="rId4" Type="http://schemas.openxmlformats.org/officeDocument/2006/relationships/vmlDrawing" Target="../drawings/vmlDrawing15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7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8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file:///\\localhost\Users\CDEB\Pictures\1.pn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.bin"/><Relationship Id="rId5" Type="http://schemas.openxmlformats.org/officeDocument/2006/relationships/tags" Target="../tags/tag3.xml"/><Relationship Id="rId4" Type="http://schemas.openxmlformats.org/officeDocument/2006/relationships/vmlDrawing" Target="../drawings/vmlDrawing3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image" Target="file:///\\localhost\Users\CDEB\Pictures\1.pn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oleObject" Target="../embeddings/oleObject5.bin"/><Relationship Id="rId5" Type="http://schemas.openxmlformats.org/officeDocument/2006/relationships/tags" Target="../tags/tag5.xml"/><Relationship Id="rId4" Type="http://schemas.openxmlformats.org/officeDocument/2006/relationships/vmlDrawing" Target="../drawings/vmlDrawing5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7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7.xml"/><Relationship Id="rId9" Type="http://schemas.openxmlformats.org/officeDocument/2006/relationships/image" Target="file:///\\localhost\Users\CDEB\Pictures\1.png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8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7.bin"/><Relationship Id="rId5" Type="http://schemas.openxmlformats.org/officeDocument/2006/relationships/tags" Target="../tags/tag7.xml"/><Relationship Id="rId4" Type="http://schemas.openxmlformats.org/officeDocument/2006/relationships/vmlDrawing" Target="../drawings/vmlDrawing7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9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image" Target="file:///\\localhost\Users\CDEB\Pictures\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797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60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38" r:id="rId3"/>
    <p:sldLayoutId id="2147483739" r:id="rId4"/>
    <p:sldLayoutId id="2147483740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46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4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35" r:id="rId3"/>
    <p:sldLayoutId id="2147483736" r:id="rId4"/>
    <p:sldLayoutId id="2147483737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39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43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Diapositiva de think-cell" r:id="rId9" imgW="270" imgH="270" progId="TCLayout.ActiveDocument.1">
                  <p:embed/>
                </p:oleObj>
              </mc:Choice>
              <mc:Fallback>
                <p:oleObj name="Diapositiva de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0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96" r:id="rId3"/>
    <p:sldLayoutId id="2147483697" r:id="rId4"/>
    <p:sldLayoutId id="2147483698" r:id="rId5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384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xmlns="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:a16="http://schemas.microsoft.com/office/drawing/2014/main" xmlns="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:a16="http://schemas.microsoft.com/office/drawing/2014/main" xmlns="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409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2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78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545248" y="223342"/>
            <a:ext cx="7267862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noProof="0" smtClean="0"/>
              <a:t>Haga clic para modificar el estilo de título del patrón</a:t>
            </a:r>
            <a:endParaRPr lang="es-CL" noProof="0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CL" sz="1400">
                <a:solidFill>
                  <a:srgbClr val="808080"/>
                </a:solidFill>
              </a:rPr>
              <a:t>TRACKER</a:t>
            </a:r>
            <a:endParaRPr lang="es-CL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542615"/>
            <a:ext cx="8794113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L" sz="1400">
                <a:solidFill>
                  <a:srgbClr val="808080"/>
                </a:solidFill>
                <a:latin typeface="Arial"/>
              </a:rPr>
              <a:t>Unit of measure</a:t>
            </a:r>
            <a:endParaRPr lang="es-CL" sz="140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90" y="6503346"/>
            <a:ext cx="7692622" cy="288318"/>
            <a:chOff x="75" y="4015"/>
            <a:chExt cx="4749" cy="178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4015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L" sz="900">
                  <a:solidFill>
                    <a:srgbClr val="33448D"/>
                  </a:solidFill>
                  <a:latin typeface="Arial"/>
                </a:rPr>
                <a:t>1 Footnote</a:t>
              </a:r>
              <a:endParaRPr lang="es-CL" sz="900" dirty="0">
                <a:solidFill>
                  <a:srgbClr val="33448D"/>
                </a:solidFill>
                <a:latin typeface="Arial"/>
              </a:endParaRP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106"/>
              <a:ext cx="4749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21975" indent="-621975" defTabSz="913526" fontAlgn="base">
                <a:spcBef>
                  <a:spcPct val="0"/>
                </a:spcBef>
                <a:spcAft>
                  <a:spcPct val="0"/>
                </a:spcAft>
                <a:tabLst>
                  <a:tab pos="625214" algn="l"/>
                </a:tabLst>
              </a:pPr>
              <a:r>
                <a:rPr lang="es-CL" sz="900">
                  <a:solidFill>
                    <a:srgbClr val="33448D"/>
                  </a:solidFill>
                </a:rPr>
                <a:t>SOURCE: Source</a:t>
              </a:r>
              <a:endParaRPr lang="es-CL" sz="900" dirty="0">
                <a:solidFill>
                  <a:srgbClr val="33448D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6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 b="1">
                  <a:solidFill>
                    <a:srgbClr val="33448D"/>
                  </a:solidFill>
                </a:rPr>
                <a:t>Title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L" sz="1600">
                  <a:solidFill>
                    <a:srgbClr val="808080"/>
                  </a:solidFill>
                </a:rPr>
                <a:t>Unit of measure</a:t>
              </a:r>
              <a:endParaRPr lang="es-CL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AutoShape 35"/>
          <p:cNvSpPr>
            <a:spLocks noChangeArrowheads="1"/>
          </p:cNvSpPr>
          <p:nvPr/>
        </p:nvSpPr>
        <p:spPr bwMode="gray">
          <a:xfrm>
            <a:off x="1" y="831519"/>
            <a:ext cx="7614176" cy="45719"/>
          </a:xfrm>
          <a:prstGeom prst="roundRect">
            <a:avLst>
              <a:gd name="adj" fmla="val 11644"/>
            </a:avLst>
          </a:prstGeom>
          <a:solidFill>
            <a:srgbClr val="0067B4"/>
          </a:solidFill>
          <a:ln>
            <a:solidFill>
              <a:srgbClr val="0067B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3296" tIns="46648" rIns="93296" bIns="46648" numCol="1" anchor="ctr" anchorCtr="0" compatLnSpc="1">
            <a:prstTxWarp prst="textNoShape">
              <a:avLst/>
            </a:prstTxWarp>
          </a:bodyPr>
          <a:lstStyle/>
          <a:p>
            <a:pPr algn="ctr"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" name="Rectangle 551"/>
          <p:cNvSpPr>
            <a:spLocks noChangeArrowheads="1"/>
          </p:cNvSpPr>
          <p:nvPr/>
        </p:nvSpPr>
        <p:spPr bwMode="auto">
          <a:xfrm>
            <a:off x="-1" y="6644265"/>
            <a:ext cx="9164899" cy="213736"/>
          </a:xfrm>
          <a:prstGeom prst="rect">
            <a:avLst/>
          </a:prstGeom>
          <a:solidFill>
            <a:srgbClr val="0067B4"/>
          </a:solidFill>
          <a:ln>
            <a:noFill/>
          </a:ln>
          <a:extLst/>
        </p:spPr>
        <p:txBody>
          <a:bodyPr vert="horz" wrap="square" lIns="93296" tIns="46648" rIns="93296" bIns="46648" numCol="1" anchor="t" anchorCtr="0" compatLnSpc="1">
            <a:prstTxWarp prst="textNoShape">
              <a:avLst/>
            </a:prstTxWarp>
          </a:bodyPr>
          <a:lstStyle/>
          <a:p>
            <a:pPr defTabSz="914400" eaLnBrk="1" fontAlgn="base">
              <a:spcBef>
                <a:spcPct val="0"/>
              </a:spcBef>
              <a:spcAft>
                <a:spcPct val="0"/>
              </a:spcAft>
            </a:pPr>
            <a:endParaRPr lang="es-CL" sz="1600" dirty="0">
              <a:solidFill>
                <a:srgbClr val="33448D"/>
              </a:solidFill>
            </a:endParaRPr>
          </a:p>
        </p:txBody>
      </p:sp>
      <p:sp>
        <p:nvSpPr>
          <p:cNvPr id="23" name="19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73492" y="66091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6BA00-E649-495D-B82A-3219CB1D2429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8D6E1703-9EAA-4B88-9B3C-2395CA1E41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21" y="-15570"/>
            <a:ext cx="959380" cy="86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rgbClr val="0067B4"/>
          </a:solidFill>
          <a:latin typeface="Calibri" panose="020F0502020204030204" pitchFamily="34" charset="0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800" baseline="0">
          <a:ln>
            <a:noFill/>
          </a:ln>
          <a:solidFill>
            <a:srgbClr val="000000"/>
          </a:solidFill>
          <a:effectLst/>
          <a:latin typeface="Calibri" panose="020F0502020204030204" pitchFamily="34" charset="0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8F91D8EE-5A2D-41F4-8A78-6F1488BD9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C513FA5B-2768-4084-B936-441E2F226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28" name="Picture 1">
            <a:extLst>
              <a:ext uri="{FF2B5EF4-FFF2-40B4-BE49-F238E27FC236}">
                <a16:creationId xmlns="" xmlns:a16="http://schemas.microsoft.com/office/drawing/2014/main" id="{6CCE0E19-B09D-462B-ADFE-C0E5B65C2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3452815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49F52C9C-D0A2-48FF-B7A4-D3B1DAA29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1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F3781D71-AC81-4E40-90B9-C994E35E6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64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eaLnBrk="1">
              <a:defRPr/>
            </a:pPr>
            <a:endParaRPr lang="es-CL" sz="1800" dirty="0">
              <a:solidFill>
                <a:srgbClr val="FFFFFF"/>
              </a:solidFill>
              <a:latin typeface="Calibri" pitchFamily="-60" charset="0"/>
            </a:endParaRPr>
          </a:p>
        </p:txBody>
      </p:sp>
      <p:pic>
        <p:nvPicPr>
          <p:cNvPr id="1031" name="1.png" descr="/Users/CDEB/Pictures/1.png">
            <a:extLst>
              <a:ext uri="{FF2B5EF4-FFF2-40B4-BE49-F238E27FC236}">
                <a16:creationId xmlns="" xmlns:a16="http://schemas.microsoft.com/office/drawing/2014/main" id="{33DC4EEB-2BED-4E79-823B-1326D13B4D1F}"/>
              </a:ext>
            </a:extLst>
          </p:cNvPr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3430590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>
            <a:extLst>
              <a:ext uri="{FF2B5EF4-FFF2-40B4-BE49-F238E27FC236}">
                <a16:creationId xmlns="" xmlns:a16="http://schemas.microsoft.com/office/drawing/2014/main" id="{D1395D68-2C6D-41B4-AB39-ACFB6011738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4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02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 spd="slow">
    <p:cover dir="ld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1259632" y="1556792"/>
            <a:ext cx="7196336" cy="50518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s-E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AUTORIZACIÓN SANITARIA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59632" y="2061979"/>
            <a:ext cx="55983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s-CL" alt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Unidad Profesiones Médicas</a:t>
            </a:r>
            <a:endParaRPr lang="es-CL" altLang="en-US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s-CL" altLang="en-US" sz="2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Departamento </a:t>
            </a:r>
            <a:r>
              <a:rPr lang="es-CL" alt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Acción Sanitaria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s-CL" altLang="en-US" sz="20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SEREMI Salud O´Higgins </a:t>
            </a:r>
            <a:endParaRPr lang="es-CL" altLang="en-US" sz="2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7" y="332656"/>
            <a:ext cx="7272809" cy="984885"/>
          </a:xfrm>
        </p:spPr>
        <p:txBody>
          <a:bodyPr/>
          <a:lstStyle/>
          <a:p>
            <a:r>
              <a:rPr lang="es-ES_tradnl" sz="2400" b="1" dirty="0"/>
              <a:t>	</a:t>
            </a:r>
            <a:r>
              <a:rPr lang="es-ES_trad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DECRETO SUPREMO Nº 58/2008</a:t>
            </a: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ES_tradnl" sz="2400" b="1" dirty="0"/>
              <a:t>	</a:t>
            </a:r>
            <a:endParaRPr lang="es-ES" sz="2400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187625" y="1844824"/>
            <a:ext cx="6480720" cy="1787574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sz="2000" b="1" dirty="0"/>
              <a:t>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sz="2000" dirty="0" smtClean="0">
                <a:solidFill>
                  <a:schemeClr val="accent1"/>
                </a:solidFill>
              </a:rPr>
              <a:t>Con el objetivo de estandarizar los criterios e instrumentos aplicados por las SEREMIS, se aprobaron, mediante el D.S. N° 58/08, las Normas </a:t>
            </a:r>
            <a:r>
              <a:rPr lang="es-ES_tradnl" sz="2000" dirty="0">
                <a:solidFill>
                  <a:schemeClr val="accent1"/>
                </a:solidFill>
              </a:rPr>
              <a:t>Técnicas Básicas para la </a:t>
            </a:r>
            <a:r>
              <a:rPr lang="es-ES_tradnl" sz="2000" dirty="0" smtClean="0">
                <a:solidFill>
                  <a:schemeClr val="accent1"/>
                </a:solidFill>
              </a:rPr>
              <a:t>obtención de </a:t>
            </a:r>
            <a:r>
              <a:rPr lang="es-ES_tradnl" sz="2000" dirty="0">
                <a:solidFill>
                  <a:schemeClr val="accent1"/>
                </a:solidFill>
              </a:rPr>
              <a:t>las autorizaciones sanitarias de los establecimientos </a:t>
            </a:r>
            <a:r>
              <a:rPr lang="es-ES_tradnl" sz="2000" dirty="0" smtClean="0">
                <a:solidFill>
                  <a:schemeClr val="accent1"/>
                </a:solidFill>
              </a:rPr>
              <a:t>asistenciales</a:t>
            </a:r>
            <a:r>
              <a:rPr lang="es-ES_tradnl" sz="1800" dirty="0" smtClean="0"/>
              <a:t>.  </a:t>
            </a: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64513" cy="738664"/>
          </a:xfrm>
        </p:spPr>
        <p:txBody>
          <a:bodyPr/>
          <a:lstStyle/>
          <a:p>
            <a: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 TÉCNICAS BÁSICAS</a:t>
            </a:r>
            <a:r>
              <a:rPr lang="es-MX" sz="1600" b="1" dirty="0" smtClean="0"/>
              <a:t/>
            </a:r>
            <a:br>
              <a:rPr lang="es-MX" sz="1600" b="1" dirty="0" smtClean="0"/>
            </a:br>
            <a:endParaRPr lang="es-ES" sz="1600" b="1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1124744"/>
            <a:ext cx="8177213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s-MX" sz="1600" b="1" dirty="0">
                <a:solidFill>
                  <a:schemeClr val="accent1"/>
                </a:solidFill>
              </a:rPr>
              <a:t>AMBITO INFRAESTRUCTURA: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Accesibilidad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Condiciones de seguridad general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Recintos generales higiene y </a:t>
            </a:r>
            <a:r>
              <a:rPr lang="es-MX" sz="1600" dirty="0" smtClean="0">
                <a:solidFill>
                  <a:schemeClr val="accent1"/>
                </a:solidFill>
              </a:rPr>
              <a:t>alimentación del </a:t>
            </a:r>
            <a:r>
              <a:rPr lang="es-MX" sz="1600" dirty="0">
                <a:solidFill>
                  <a:schemeClr val="accent1"/>
                </a:solidFill>
              </a:rPr>
              <a:t>personal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Recinto elaboración alimentos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Recinto de aseo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Dependencias </a:t>
            </a:r>
            <a:r>
              <a:rPr lang="es-MX" sz="1600" dirty="0" smtClean="0">
                <a:solidFill>
                  <a:schemeClr val="accent1"/>
                </a:solidFill>
              </a:rPr>
              <a:t>específicas </a:t>
            </a:r>
            <a:r>
              <a:rPr lang="es-MX" sz="1600" dirty="0">
                <a:solidFill>
                  <a:schemeClr val="accent1"/>
                </a:solidFill>
              </a:rPr>
              <a:t>y </a:t>
            </a:r>
            <a:r>
              <a:rPr lang="es-MX" sz="1600" dirty="0" smtClean="0">
                <a:solidFill>
                  <a:schemeClr val="accent1"/>
                </a:solidFill>
              </a:rPr>
              <a:t>equipamiento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s-MX" sz="16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MX" sz="1600" b="1" dirty="0">
                <a:solidFill>
                  <a:schemeClr val="accent1"/>
                </a:solidFill>
              </a:rPr>
              <a:t>AMBITO ORGANIZACIÓN</a:t>
            </a:r>
            <a:r>
              <a:rPr lang="es-MX" sz="1600" dirty="0">
                <a:solidFill>
                  <a:schemeClr val="accent1"/>
                </a:solidFill>
              </a:rPr>
              <a:t>: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Asignación de funciones y responsabilidades por estamento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Reglamentación interna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Manual y normas de </a:t>
            </a:r>
            <a:r>
              <a:rPr lang="es-MX" sz="1600" dirty="0" smtClean="0">
                <a:solidFill>
                  <a:schemeClr val="accent1"/>
                </a:solidFill>
              </a:rPr>
              <a:t>procedimientos</a:t>
            </a:r>
            <a:endParaRPr lang="es-MX" sz="1600" dirty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Sistema de </a:t>
            </a:r>
            <a:r>
              <a:rPr lang="es-MX" sz="1600" dirty="0" smtClean="0">
                <a:solidFill>
                  <a:schemeClr val="accent1"/>
                </a:solidFill>
              </a:rPr>
              <a:t>registro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s-MX" sz="1600" dirty="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MX" sz="1600" b="1" dirty="0" smtClean="0">
                <a:solidFill>
                  <a:schemeClr val="accent1"/>
                </a:solidFill>
              </a:rPr>
              <a:t>AMBITO </a:t>
            </a:r>
            <a:r>
              <a:rPr lang="es-MX" sz="1600" b="1" dirty="0">
                <a:solidFill>
                  <a:schemeClr val="accent1"/>
                </a:solidFill>
              </a:rPr>
              <a:t>RRHH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Habilitación profesionales y técnicos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1600" dirty="0">
                <a:solidFill>
                  <a:schemeClr val="accent1"/>
                </a:solidFill>
              </a:rPr>
              <a:t>Dirección técnica</a:t>
            </a:r>
          </a:p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s-E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/>
          <a:srcRect t="18329" r="74269" b="9813"/>
          <a:stretch>
            <a:fillRect/>
          </a:stretch>
        </p:blipFill>
        <p:spPr bwMode="auto">
          <a:xfrm>
            <a:off x="521804" y="1081687"/>
            <a:ext cx="3347864" cy="52706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932040" y="1185413"/>
            <a:ext cx="4103688" cy="647700"/>
          </a:xfrm>
          <a:prstGeom prst="rect">
            <a:avLst/>
          </a:prstGeom>
          <a:solidFill>
            <a:srgbClr val="005FA1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1.-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Téngase por demostrado el cumplimiento de los requisitos</a:t>
            </a: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4935536" y="2420888"/>
            <a:ext cx="4103688" cy="915736"/>
          </a:xfrm>
          <a:prstGeom prst="rect">
            <a:avLst/>
          </a:prstGeom>
          <a:solidFill>
            <a:srgbClr val="005FA1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2.-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Emítase</a:t>
            </a: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 […]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se someta al procedimiento de acreditación de prestadores institucionales</a:t>
            </a:r>
            <a:endParaRPr lang="es-C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4932040" y="3772807"/>
            <a:ext cx="4103688" cy="1419225"/>
          </a:xfrm>
          <a:prstGeom prst="rect">
            <a:avLst/>
          </a:prstGeom>
          <a:solidFill>
            <a:srgbClr val="005FA1"/>
          </a:soli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CL" sz="2000" dirty="0">
                <a:solidFill>
                  <a:schemeClr val="bg1"/>
                </a:solidFill>
                <a:latin typeface="Calibri" pitchFamily="34" charset="0"/>
              </a:rPr>
              <a:t>3.-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Fijase </a:t>
            </a: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[…]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un plazo de 30 días</a:t>
            </a:r>
            <a:r>
              <a:rPr lang="es-CL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s-CL" b="1" dirty="0">
                <a:solidFill>
                  <a:schemeClr val="bg1"/>
                </a:solidFill>
                <a:latin typeface="Calibri" pitchFamily="34" charset="0"/>
              </a:rPr>
              <a:t>para que el representante del establecimiento presente el resultado de la auto aplicación de las NTB.</a:t>
            </a:r>
          </a:p>
        </p:txBody>
      </p:sp>
      <p:sp>
        <p:nvSpPr>
          <p:cNvPr id="45065" name="Rectangle 9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64513" cy="246221"/>
          </a:xfrm>
        </p:spPr>
        <p:txBody>
          <a:bodyPr/>
          <a:lstStyle/>
          <a:p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RESOLUCION TIPO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971600" y="1628800"/>
            <a:ext cx="3960440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9" idx="1"/>
          </p:cNvCxnSpPr>
          <p:nvPr/>
        </p:nvCxnSpPr>
        <p:spPr>
          <a:xfrm flipH="1">
            <a:off x="1259632" y="2878756"/>
            <a:ext cx="3675904" cy="13423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1259632" y="4482419"/>
            <a:ext cx="3528392" cy="987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2400"/>
            <a:ext cx="7993385" cy="1077218"/>
          </a:xfrm>
        </p:spPr>
        <p:txBody>
          <a:bodyPr/>
          <a:lstStyle/>
          <a:p>
            <a:r>
              <a:rPr lang="es-CL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ATENCIÓN ABIERTA : DEBE DEMOSTRAR EL CUMPLIMIENTO DE LOS REQUISITOS FORMALES ESTABLECIDOS EN EL ART. N° 3 Y 13 DEL D.S. N° 283/97.</a:t>
            </a:r>
            <a:br>
              <a:rPr lang="es-CL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sz="14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11960" y="1124744"/>
            <a:ext cx="4032447" cy="3139321"/>
          </a:xfrm>
        </p:spPr>
        <p:txBody>
          <a:bodyPr/>
          <a:lstStyle/>
          <a:p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que debe adjuntar a la solicitud:</a:t>
            </a:r>
          </a:p>
          <a:p>
            <a:endParaRPr lang="es-CL" sz="1200" dirty="0" smtClean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Certificado de propiedad o derecho uso inmueble.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Fotocopia Cedula identidad representante legal.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 de la planta física.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Planos o certificación instalaciones eléctricas, agua potable y alcantarillado.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 del personal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 de procedimientos a realizar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200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Nomina de maquinas y equipos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6" y="1124744"/>
            <a:ext cx="3232226" cy="51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877010" y="908720"/>
            <a:ext cx="1718884" cy="482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</a:rPr>
              <a:t>Ingreso solicitud</a:t>
            </a:r>
          </a:p>
          <a:p>
            <a:pPr algn="ctr"/>
            <a:r>
              <a:rPr lang="es-CL" sz="1100" dirty="0" smtClean="0">
                <a:solidFill>
                  <a:schemeClr val="tx1"/>
                </a:solidFill>
              </a:rPr>
              <a:t>AS</a:t>
            </a:r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905997" y="1556792"/>
            <a:ext cx="1718884" cy="500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</a:rPr>
              <a:t>Revisión antecedentes </a:t>
            </a:r>
            <a:endParaRPr lang="es-CL" sz="1100" dirty="0">
              <a:solidFill>
                <a:schemeClr val="tx1"/>
              </a:solidFill>
            </a:endParaRPr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369332"/>
          </a:xfrm>
        </p:spPr>
        <p:txBody>
          <a:bodyPr/>
          <a:lstStyle/>
          <a:p>
            <a:r>
              <a:rPr lang="es-MX" sz="2400" b="1" dirty="0" smtClean="0"/>
              <a:t>	</a:t>
            </a:r>
            <a: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 AUTORIZACIÓN SANITARIA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rot="5400000">
            <a:off x="5001025" y="3285727"/>
            <a:ext cx="285752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2919937" y="2204375"/>
            <a:ext cx="1718884" cy="5000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100" dirty="0" smtClean="0">
                <a:solidFill>
                  <a:schemeClr val="tx1"/>
                </a:solidFill>
              </a:rPr>
              <a:t>Visita  de Formalización </a:t>
            </a:r>
            <a:endParaRPr lang="es-CL" sz="1100" dirty="0">
              <a:solidFill>
                <a:schemeClr val="tx1"/>
              </a:solidFill>
            </a:endParaRPr>
          </a:p>
        </p:txBody>
      </p:sp>
      <p:cxnSp>
        <p:nvCxnSpPr>
          <p:cNvPr id="51" name="50 Conector recto de flecha"/>
          <p:cNvCxnSpPr/>
          <p:nvPr/>
        </p:nvCxnSpPr>
        <p:spPr>
          <a:xfrm>
            <a:off x="3779379" y="2664832"/>
            <a:ext cx="0" cy="216024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68094405"/>
              </p:ext>
            </p:extLst>
          </p:nvPr>
        </p:nvGraphicFramePr>
        <p:xfrm>
          <a:off x="1619672" y="3069245"/>
          <a:ext cx="4327962" cy="2664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779912" y="1124744"/>
            <a:ext cx="3672408" cy="49125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err="1" smtClean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1" y="1124744"/>
            <a:ext cx="7299920" cy="4912562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054276" cy="491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24744"/>
            <a:ext cx="3669895" cy="476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9"/>
          <p:cNvSpPr txBox="1">
            <a:spLocks/>
          </p:cNvSpPr>
          <p:nvPr/>
        </p:nvSpPr>
        <p:spPr bwMode="auto">
          <a:xfrm>
            <a:off x="179512" y="332656"/>
            <a:ext cx="81645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rgbClr val="0067B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L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RESOLUCION TIPO</a:t>
            </a:r>
          </a:p>
        </p:txBody>
      </p:sp>
    </p:spTree>
    <p:extLst>
      <p:ext uri="{BB962C8B-B14F-4D97-AF65-F5344CB8AC3E}">
        <p14:creationId xmlns:p14="http://schemas.microsoft.com/office/powerpoint/2010/main" val="37045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84775"/>
          </a:xfrm>
        </p:spPr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FORMULARIOS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796490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2815010" cy="4824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187700" cy="5237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 contourW="12700">
            <a:contourClr>
              <a:schemeClr val="tx2">
                <a:lumMod val="7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195565" cy="536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946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68898"/>
            <a:ext cx="276773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28002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3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164513" cy="246221"/>
          </a:xfrm>
        </p:spPr>
        <p:txBody>
          <a:bodyPr/>
          <a:lstStyle/>
          <a:p>
            <a:r>
              <a:rPr lang="es-ES_tradn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A </a:t>
            </a:r>
            <a:r>
              <a:rPr lang="es-ES_tradnl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CONSIDERAR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09600" indent="-609600" algn="just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MX" sz="2000" b="1" dirty="0">
                <a:solidFill>
                  <a:schemeClr val="accent1"/>
                </a:solidFill>
              </a:rPr>
              <a:t>CODIGO SANITARIO</a:t>
            </a:r>
            <a:r>
              <a:rPr lang="es-MX" sz="2000" b="1" dirty="0" smtClean="0">
                <a:solidFill>
                  <a:schemeClr val="accent1"/>
                </a:solidFill>
              </a:rPr>
              <a:t>:</a:t>
            </a:r>
          </a:p>
          <a:p>
            <a:pPr marL="609600" indent="-6096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ES_tradnl" sz="2000" dirty="0">
                <a:solidFill>
                  <a:schemeClr val="accent1"/>
                </a:solidFill>
              </a:rPr>
              <a:t>	</a:t>
            </a:r>
            <a:r>
              <a:rPr lang="es-ES_tradnl" sz="2000" dirty="0" smtClean="0">
                <a:solidFill>
                  <a:schemeClr val="accent1"/>
                </a:solidFill>
              </a:rPr>
              <a:t>Artículo </a:t>
            </a:r>
            <a:r>
              <a:rPr lang="es-ES_tradnl" sz="2000" dirty="0">
                <a:solidFill>
                  <a:schemeClr val="accent1"/>
                </a:solidFill>
              </a:rPr>
              <a:t>9º, letra f, que otorga la posibilidad de rebajar o eximir del arancel. </a:t>
            </a:r>
          </a:p>
          <a:p>
            <a:pPr marL="609600" indent="-60960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None/>
            </a:pPr>
            <a:r>
              <a:rPr lang="es-ES_tradnl" sz="2000" dirty="0">
                <a:solidFill>
                  <a:schemeClr val="accent1"/>
                </a:solidFill>
              </a:rPr>
              <a:t>	Artículo 129, referente a la autorización sanitaria de instalación, ampliación, modificaciones o traslado de establecimientos públicos y privados de asistencia medica. </a:t>
            </a:r>
          </a:p>
          <a:p>
            <a:pPr marL="609600" indent="-6096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ü"/>
            </a:pPr>
            <a:r>
              <a:rPr lang="es-ES_tradnl" sz="2000" dirty="0" smtClean="0">
                <a:solidFill>
                  <a:schemeClr val="accent1"/>
                </a:solidFill>
              </a:rPr>
              <a:t>Reglamentos específicos: REAS, Radiaciones ionizantes, Autoclaves y Calderas, Habilitación personal. </a:t>
            </a:r>
            <a:endParaRPr lang="es-ES_tradnl" sz="2000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ü"/>
            </a:pPr>
            <a:endParaRPr lang="es-E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332656"/>
            <a:ext cx="8164513" cy="246221"/>
          </a:xfrm>
        </p:spPr>
        <p:txBody>
          <a:bodyPr/>
          <a:lstStyle/>
          <a:p>
            <a:r>
              <a:rPr lang="es-CL" sz="1600" dirty="0" smtClean="0">
                <a:latin typeface="Verdana" panose="020B0604030504040204" pitchFamily="34" charset="0"/>
              </a:rPr>
              <a:t>REFORMA DE SALUD </a:t>
            </a:r>
            <a:endParaRPr lang="es-CL" sz="1600" dirty="0">
              <a:latin typeface="Verdan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177213" cy="3093154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Ley N° 19.937 </a:t>
            </a:r>
            <a:r>
              <a:rPr lang="es-CL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Autoridad Sanitaria </a:t>
            </a:r>
            <a:endParaRPr lang="es-CL" dirty="0" smtClean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L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Ley </a:t>
            </a: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N° 19.966  Régimen </a:t>
            </a:r>
            <a:r>
              <a:rPr lang="es-CL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General de </a:t>
            </a: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Garantías </a:t>
            </a:r>
            <a:r>
              <a:rPr lang="es-CL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Salud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Ley N° 20.015  Instituciones de Salud Previsional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Ley N°  Derechos y Deberes de los Pacientes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CL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DFL N° 1/2005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CL" sz="14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98" y="3284984"/>
            <a:ext cx="2956539" cy="144016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783497" y="177281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kern="0" dirty="0" smtClean="0">
                <a:solidFill>
                  <a:srgbClr val="0067B4"/>
                </a:solidFill>
                <a:latin typeface="Calibri" panose="020F0502020204030204" pitchFamily="34" charset="0"/>
              </a:rPr>
              <a:t>sandra.rosales@redsalud.gob.cl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585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5" y="18661"/>
            <a:ext cx="6048673" cy="1046440"/>
          </a:xfrm>
        </p:spPr>
        <p:txBody>
          <a:bodyPr/>
          <a:lstStyle/>
          <a:p>
            <a:r>
              <a:rPr lang="es-ES_tradnl" sz="2400" b="1" dirty="0"/>
              <a:t>	</a:t>
            </a:r>
            <a:br>
              <a:rPr lang="es-ES_tradnl" sz="2400" b="1" dirty="0"/>
            </a:br>
            <a:r>
              <a:rPr lang="es-ES_tradnl" sz="2000" b="1" dirty="0"/>
              <a:t/>
            </a:r>
            <a:br>
              <a:rPr lang="es-ES_tradnl" sz="2000" b="1" dirty="0"/>
            </a:br>
            <a:r>
              <a:rPr lang="es-ES_tradnl" sz="2400" b="1" dirty="0"/>
              <a:t>	</a:t>
            </a:r>
            <a:endParaRPr lang="es-ES" sz="2400" b="1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043609" y="1844824"/>
            <a:ext cx="6336703" cy="2385268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sz="2000" b="1" dirty="0"/>
              <a:t>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sz="1800" dirty="0" smtClean="0"/>
              <a:t>	</a:t>
            </a:r>
            <a:r>
              <a:rPr lang="es-ES_tradnl" dirty="0" smtClean="0">
                <a:solidFill>
                  <a:schemeClr val="accent1"/>
                </a:solidFill>
              </a:rPr>
              <a:t>La Reforma de Salud en su componente de Garantía de la calidad de la atención, establece un </a:t>
            </a:r>
            <a:r>
              <a:rPr lang="es-ES_tradnl" b="1" dirty="0" smtClean="0">
                <a:solidFill>
                  <a:schemeClr val="accent1"/>
                </a:solidFill>
              </a:rPr>
              <a:t>Sistema de Acreditación de Prestadores Asistenciales</a:t>
            </a:r>
            <a:r>
              <a:rPr lang="es-ES_tradnl" dirty="0" smtClean="0">
                <a:solidFill>
                  <a:schemeClr val="accent1"/>
                </a:solidFill>
              </a:rPr>
              <a:t>. En esa perspectiva se exige, como requisito previo, que el establecimiento cuente con la </a:t>
            </a:r>
            <a:r>
              <a:rPr lang="es-ES_tradnl" b="1" dirty="0" smtClean="0">
                <a:solidFill>
                  <a:schemeClr val="accent1"/>
                </a:solidFill>
              </a:rPr>
              <a:t>Autorización Sanitaria </a:t>
            </a:r>
            <a:r>
              <a:rPr lang="es-ES_tradnl" dirty="0" smtClean="0">
                <a:solidFill>
                  <a:schemeClr val="accent1"/>
                </a:solidFill>
              </a:rPr>
              <a:t>otorgada por la SEREMI</a:t>
            </a:r>
            <a:r>
              <a:rPr lang="es-ES_tradnl" dirty="0" smtClean="0"/>
              <a:t>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38609"/>
          </a:xfrm>
        </p:spPr>
        <p:txBody>
          <a:bodyPr/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 DE NORMALIZACIÓN (2008)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961" name="Rectangle 25"/>
          <p:cNvSpPr>
            <a:spLocks noGrp="1" noChangeArrowheads="1"/>
          </p:cNvSpPr>
          <p:nvPr>
            <p:ph idx="1"/>
          </p:nvPr>
        </p:nvSpPr>
        <p:spPr>
          <a:xfrm>
            <a:off x="169522" y="1723874"/>
            <a:ext cx="8177213" cy="1785104"/>
          </a:xfrm>
        </p:spPr>
        <p:txBody>
          <a:bodyPr/>
          <a:lstStyle/>
          <a:p>
            <a:pPr>
              <a:buFontTx/>
              <a:buNone/>
            </a:pPr>
            <a:endParaRPr lang="es-MX" dirty="0"/>
          </a:p>
          <a:p>
            <a:pPr>
              <a:buFontTx/>
              <a:buNone/>
            </a:pPr>
            <a:endParaRPr lang="es-MX" dirty="0"/>
          </a:p>
          <a:p>
            <a:pPr>
              <a:buFontTx/>
              <a:buNone/>
            </a:pPr>
            <a:endParaRPr lang="es-MX" dirty="0"/>
          </a:p>
          <a:p>
            <a:pPr>
              <a:buFontTx/>
              <a:buNone/>
            </a:pPr>
            <a:endParaRPr lang="es-MX" dirty="0"/>
          </a:p>
          <a:p>
            <a:pPr>
              <a:buFontTx/>
              <a:buNone/>
            </a:pPr>
            <a:r>
              <a:rPr lang="es-MX" sz="2000" b="1" dirty="0" smtClean="0">
                <a:solidFill>
                  <a:schemeClr val="accent1"/>
                </a:solidFill>
              </a:rPr>
              <a:t>Normalización</a:t>
            </a:r>
            <a:endParaRPr lang="es-MX" sz="20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s-ES" sz="2400" b="1" dirty="0">
              <a:solidFill>
                <a:schemeClr val="accent1"/>
              </a:solidFill>
            </a:endParaRPr>
          </a:p>
        </p:txBody>
      </p:sp>
      <p:cxnSp>
        <p:nvCxnSpPr>
          <p:cNvPr id="39957" name="AutoShape 21"/>
          <p:cNvCxnSpPr>
            <a:cxnSpLocks noChangeShapeType="1"/>
            <a:stCxn id="0" idx="0"/>
            <a:endCxn id="0" idx="0"/>
          </p:cNvCxnSpPr>
          <p:nvPr/>
        </p:nvCxnSpPr>
        <p:spPr bwMode="auto">
          <a:xfrm>
            <a:off x="4572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9964" name="Line 28"/>
          <p:cNvSpPr>
            <a:spLocks noChangeShapeType="1"/>
          </p:cNvSpPr>
          <p:nvPr/>
        </p:nvSpPr>
        <p:spPr bwMode="auto">
          <a:xfrm flipV="1">
            <a:off x="2268538" y="1916113"/>
            <a:ext cx="719137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>
            <a:off x="2339975" y="3573463"/>
            <a:ext cx="6477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9966" name="Rectangle 30"/>
          <p:cNvSpPr>
            <a:spLocks noChangeArrowheads="1"/>
          </p:cNvSpPr>
          <p:nvPr/>
        </p:nvSpPr>
        <p:spPr bwMode="auto">
          <a:xfrm>
            <a:off x="2762893" y="4005932"/>
            <a:ext cx="1655763" cy="7191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s-MX" sz="1600" dirty="0"/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Autorización  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Sanitaria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39967" name="Rectangle 31"/>
          <p:cNvSpPr>
            <a:spLocks noChangeArrowheads="1"/>
          </p:cNvSpPr>
          <p:nvPr/>
        </p:nvSpPr>
        <p:spPr bwMode="auto">
          <a:xfrm>
            <a:off x="2677882" y="1758974"/>
            <a:ext cx="1727200" cy="7190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Demostración</a:t>
            </a:r>
            <a:endParaRPr lang="es-E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968" name="Line 32"/>
          <p:cNvSpPr>
            <a:spLocks noChangeShapeType="1"/>
          </p:cNvSpPr>
          <p:nvPr/>
        </p:nvSpPr>
        <p:spPr bwMode="auto">
          <a:xfrm>
            <a:off x="4643438" y="14128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CL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5115867" y="3932907"/>
            <a:ext cx="3240732" cy="1584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endParaRPr lang="es-MX" sz="1400" dirty="0"/>
          </a:p>
          <a:p>
            <a:pPr algn="ctr"/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</a:rPr>
              <a:t>Establecimientos asistenciales</a:t>
            </a:r>
          </a:p>
          <a:p>
            <a:pPr algn="ctr"/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</a:rPr>
              <a:t>inaugurados o modificados  </a:t>
            </a:r>
            <a:r>
              <a:rPr lang="es-MX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  </a:t>
            </a:r>
          </a:p>
          <a:p>
            <a:pPr algn="ctr"/>
            <a:r>
              <a:rPr lang="es-MX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contar </a:t>
            </a:r>
            <a:r>
              <a:rPr lang="es-MX" sz="1600" dirty="0">
                <a:solidFill>
                  <a:schemeClr val="tx1"/>
                </a:solidFill>
                <a:latin typeface="Calibri" panose="020F0502020204030204" pitchFamily="34" charset="0"/>
              </a:rPr>
              <a:t>de 08 Febrero de </a:t>
            </a: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2006. 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es-MX" sz="1600" dirty="0">
              <a:latin typeface="Calibri" panose="020F0502020204030204" pitchFamily="34" charset="0"/>
            </a:endParaRPr>
          </a:p>
          <a:p>
            <a:pPr algn="ctr"/>
            <a:r>
              <a:rPr lang="es-MX" sz="1600" dirty="0"/>
              <a:t> </a:t>
            </a:r>
          </a:p>
          <a:p>
            <a:pPr algn="ctr"/>
            <a:endParaRPr lang="es-ES" sz="1400" dirty="0"/>
          </a:p>
        </p:txBody>
      </p:sp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5079888" y="1326355"/>
            <a:ext cx="3240732" cy="1584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just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Establecimientos asistenciales</a:t>
            </a:r>
          </a:p>
          <a:p>
            <a:pPr algn="just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inaugurados </a:t>
            </a:r>
            <a:r>
              <a:rPr lang="es-MX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 anterioridad </a:t>
            </a:r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al</a:t>
            </a:r>
          </a:p>
          <a:p>
            <a:pPr algn="just"/>
            <a:r>
              <a:rPr lang="es-MX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08 Febrero  de 2006.</a:t>
            </a:r>
            <a:endParaRPr lang="es-ES" sz="1600" dirty="0">
              <a:latin typeface="Calibri" panose="020F050202020403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4904">
            <a:off x="1768173" y="3174451"/>
            <a:ext cx="7318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938">
            <a:off x="1810887" y="2391002"/>
            <a:ext cx="713043" cy="56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583"/>
            <a:ext cx="8164513" cy="615553"/>
          </a:xfrm>
        </p:spPr>
        <p:txBody>
          <a:bodyPr/>
          <a:lstStyle/>
          <a:p>
            <a:pPr algn="l"/>
            <a:r>
              <a:rPr lang="es-ES_tradnl" sz="2400" b="1" dirty="0"/>
              <a:t>	</a:t>
            </a:r>
            <a:br>
              <a:rPr lang="es-ES_tradnl" sz="2400" b="1" dirty="0"/>
            </a:br>
            <a:r>
              <a:rPr lang="es-ES_tradn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AUTORIZACION </a:t>
            </a:r>
            <a:r>
              <a:rPr lang="es-ES_trad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SANITARIA 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52400" y="1477963"/>
            <a:ext cx="8177213" cy="769441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sz="2000" b="1" dirty="0"/>
              <a:t>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sz="1800" dirty="0" smtClean="0"/>
              <a:t>	</a:t>
            </a:r>
            <a:r>
              <a:rPr lang="es-ES_tradnl" sz="2000" dirty="0" smtClean="0">
                <a:solidFill>
                  <a:schemeClr val="accent1"/>
                </a:solidFill>
              </a:rPr>
              <a:t>	</a:t>
            </a:r>
            <a:endParaRPr lang="es-ES" sz="2000" dirty="0">
              <a:solidFill>
                <a:schemeClr val="accent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71600" y="1499241"/>
            <a:ext cx="7056784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eaLnBrk="0" hangingPunct="0">
              <a:lnSpc>
                <a:spcPct val="200000"/>
              </a:lnSpc>
              <a:spcBef>
                <a:spcPct val="20000"/>
              </a:spcBef>
              <a:defRPr/>
            </a:pPr>
            <a:r>
              <a:rPr lang="es-CL" dirty="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  <a:cs typeface="Verdana"/>
              </a:rPr>
              <a:t>Acto mediante el cual el Secretario Regional Ministerial de Salud permite el funcionamiento de un establecimiento previo cumplimiento de los requisitos de infraestructura y organización definidos por la normativa aplicable, </a:t>
            </a:r>
            <a:r>
              <a:rPr lang="es-CL" b="1" dirty="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  <a:cs typeface="Verdana"/>
              </a:rPr>
              <a:t>formalizado</a:t>
            </a:r>
            <a:r>
              <a:rPr lang="es-CL" dirty="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  <a:cs typeface="Verdana"/>
              </a:rPr>
              <a:t> mediante una Resolución Exenta.</a:t>
            </a:r>
          </a:p>
          <a:p>
            <a:pPr lvl="0" defTabSz="457200" eaLnBrk="0" hangingPunct="0">
              <a:spcBef>
                <a:spcPct val="20000"/>
              </a:spcBef>
              <a:defRPr/>
            </a:pPr>
            <a:endParaRPr lang="es-CL" sz="1600" dirty="0" smtClean="0">
              <a:solidFill>
                <a:srgbClr val="1F497D"/>
              </a:solidFill>
              <a:latin typeface="Verdana"/>
              <a:ea typeface="ヒラギノ角ゴ Pro W3" charset="-128"/>
              <a:cs typeface="Verdana"/>
            </a:endParaRPr>
          </a:p>
          <a:p>
            <a:pPr lvl="0" defTabSz="457200" eaLnBrk="0" hangingPunct="0">
              <a:spcBef>
                <a:spcPct val="20000"/>
              </a:spcBef>
              <a:defRPr/>
            </a:pPr>
            <a:endParaRPr lang="es-CL" sz="1600" dirty="0">
              <a:solidFill>
                <a:srgbClr val="1F497D"/>
              </a:solidFill>
              <a:latin typeface="Verdana"/>
              <a:ea typeface="ヒラギノ角ゴ Pro W3" charset="-128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6091"/>
            <a:ext cx="8164513" cy="738664"/>
          </a:xfrm>
        </p:spPr>
        <p:txBody>
          <a:bodyPr/>
          <a:lstStyle/>
          <a:p>
            <a:pPr algn="l"/>
            <a:r>
              <a:rPr lang="es-ES_tradnl" sz="2400" b="1" dirty="0"/>
              <a:t>	</a:t>
            </a:r>
            <a:br>
              <a:rPr lang="es-ES_tradnl" sz="2400" b="1" dirty="0"/>
            </a:br>
            <a:r>
              <a:rPr lang="es-ES_tradnl" sz="2400" b="1" dirty="0"/>
              <a:t>	</a:t>
            </a:r>
            <a:r>
              <a:rPr lang="es-ES_tradnl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AUTORIZACION SANITARIA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477963"/>
            <a:ext cx="7718053" cy="4525962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es-ES_tradnl" sz="2000" b="1" dirty="0"/>
              <a:t>	</a:t>
            </a:r>
            <a:r>
              <a:rPr lang="es-ES_tradnl" dirty="0" smtClean="0">
                <a:solidFill>
                  <a:schemeClr val="accent1"/>
                </a:solidFill>
              </a:rPr>
              <a:t>Los requisitos formales de autorización de instalación y funcionamiento están señalados en: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dirty="0" smtClean="0">
                <a:solidFill>
                  <a:schemeClr val="accent1"/>
                </a:solidFill>
              </a:rPr>
              <a:t>D.S. N° 161/82 que aprueba el Reglamento de Hospitales y Clínicas, Art. 7° y 10°.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_tradnl" dirty="0" smtClean="0">
                <a:solidFill>
                  <a:schemeClr val="accent1"/>
                </a:solidFill>
              </a:rPr>
              <a:t>D.S N° 283/1997 que aprueba el Reglamento de Salas de procedimientos y pabellones de cirugía menor, Art. 3° y 13°. 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dirty="0" smtClean="0">
                <a:solidFill>
                  <a:schemeClr val="accent1"/>
                </a:solidFill>
              </a:rPr>
              <a:t> 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dirty="0" smtClean="0">
                <a:solidFill>
                  <a:schemeClr val="accent1"/>
                </a:solidFill>
              </a:rPr>
              <a:t>Estos requisitos se hicieron aplicables a los establecimientos  públicos con la entrada en vigencia de los Decretos N° 152/05 y  N° 141/05.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dirty="0" smtClean="0">
                <a:solidFill>
                  <a:schemeClr val="accent1"/>
                </a:solidFill>
              </a:rPr>
              <a:t>	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_tradnl" sz="2000" dirty="0" smtClean="0">
                <a:solidFill>
                  <a:schemeClr val="accent1"/>
                </a:solidFill>
              </a:rPr>
              <a:t>	</a:t>
            </a:r>
            <a:endParaRPr lang="es-E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64513" cy="923330"/>
          </a:xfrm>
        </p:spPr>
        <p:txBody>
          <a:bodyPr/>
          <a:lstStyle/>
          <a:p>
            <a:r>
              <a:rPr lang="es-MX" sz="2000" b="1" dirty="0"/>
              <a:t/>
            </a:r>
            <a:br>
              <a:rPr lang="es-MX" sz="2000" b="1" dirty="0"/>
            </a:br>
            <a:r>
              <a:rPr lang="es-CL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DEMOSTRACION</a:t>
            </a:r>
            <a:r>
              <a:rPr lang="es-CL" sz="2400" dirty="0">
                <a:solidFill>
                  <a:schemeClr val="accent1"/>
                </a:solidFill>
              </a:rPr>
              <a:t/>
            </a:r>
            <a:br>
              <a:rPr lang="es-CL" sz="2400" dirty="0">
                <a:solidFill>
                  <a:schemeClr val="accent1"/>
                </a:solidFill>
              </a:rPr>
            </a:br>
            <a:endParaRPr lang="es-ES" sz="2400" b="1" dirty="0"/>
          </a:p>
        </p:txBody>
      </p:sp>
      <p:sp>
        <p:nvSpPr>
          <p:cNvPr id="9" name="8 Subtítulo"/>
          <p:cNvSpPr>
            <a:spLocks noGrp="1"/>
          </p:cNvSpPr>
          <p:nvPr>
            <p:ph idx="1"/>
          </p:nvPr>
        </p:nvSpPr>
        <p:spPr>
          <a:xfrm>
            <a:off x="1259632" y="1477963"/>
            <a:ext cx="7069981" cy="2616101"/>
          </a:xfrm>
        </p:spPr>
        <p:txBody>
          <a:bodyPr/>
          <a:lstStyle/>
          <a:p>
            <a:endParaRPr lang="es-CL" sz="2000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CL" sz="2000" dirty="0" smtClean="0">
                <a:solidFill>
                  <a:schemeClr val="accent1"/>
                </a:solidFill>
              </a:rPr>
              <a:t>Los establecimientos construidos </a:t>
            </a:r>
            <a:r>
              <a:rPr lang="es-CL" sz="2000" b="1" u="sng" dirty="0" smtClean="0">
                <a:solidFill>
                  <a:schemeClr val="accent1"/>
                </a:solidFill>
              </a:rPr>
              <a:t>antes del 08 de febrero de  2006 </a:t>
            </a:r>
            <a:r>
              <a:rPr lang="es-CL" sz="2000" dirty="0" smtClean="0">
                <a:solidFill>
                  <a:schemeClr val="accent1"/>
                </a:solidFill>
              </a:rPr>
              <a:t>están autorizados por Ley. No obstante, para ingresar al Proceso de Acreditación deben acatar lo instruido en el Ordinario B°/N° 1863, de mayo de 2009, de Subsecretarías de Salud Pública y de Redes Asistenciales, y someterse a un </a:t>
            </a:r>
            <a:r>
              <a:rPr lang="es-CL" sz="2000" b="1" dirty="0" smtClean="0">
                <a:solidFill>
                  <a:schemeClr val="accent1"/>
                </a:solidFill>
              </a:rPr>
              <a:t>Proceso de Demostración.</a:t>
            </a:r>
            <a:endParaRPr lang="es-CL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164513" cy="246221"/>
          </a:xfrm>
        </p:spPr>
        <p:txBody>
          <a:bodyPr/>
          <a:lstStyle/>
          <a:p>
            <a:r>
              <a:rPr lang="es-C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PROCESO DEMOSTRACION </a:t>
            </a:r>
            <a:endParaRPr lang="es-C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667280" cy="4123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73226F-6ADE-4FFF-85C8-AA616528A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4355976" y="2492896"/>
            <a:ext cx="3456384" cy="9541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just" defTabSz="457200" eaLnBrk="0" hangingPunct="0">
              <a:spcBef>
                <a:spcPct val="20000"/>
              </a:spcBef>
            </a:pPr>
            <a:r>
              <a:rPr lang="es-CL" altLang="es-CL" sz="1400" dirty="0" smtClean="0">
                <a:solidFill>
                  <a:srgbClr val="595959"/>
                </a:solidFill>
                <a:latin typeface="Calibri"/>
                <a:ea typeface="ヒラギノ角ゴ Pro W3" charset="-128"/>
              </a:rPr>
              <a:t>Ord. N°1863 /09 Remite instrucciones sobre </a:t>
            </a:r>
            <a:r>
              <a:rPr lang="es-CL" altLang="es-CL" sz="1400" dirty="0">
                <a:solidFill>
                  <a:srgbClr val="595959"/>
                </a:solidFill>
                <a:latin typeface="Calibri"/>
                <a:ea typeface="ヒラギノ角ゴ Pro W3" charset="-128"/>
              </a:rPr>
              <a:t>el Proceso de Demostración de Autorización Sanitaria aplicable a Establecimientos </a:t>
            </a:r>
            <a:r>
              <a:rPr lang="es-CL" altLang="es-CL" sz="1400" dirty="0" smtClean="0">
                <a:solidFill>
                  <a:srgbClr val="595959"/>
                </a:solidFill>
                <a:latin typeface="Calibri"/>
                <a:ea typeface="ヒラギノ角ゴ Pro W3" charset="-128"/>
              </a:rPr>
              <a:t>Públicos.</a:t>
            </a:r>
            <a:endParaRPr lang="es-CL" altLang="es-CL" sz="1400" dirty="0">
              <a:solidFill>
                <a:srgbClr val="595959"/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33347" y="380238"/>
            <a:ext cx="8164513" cy="246221"/>
          </a:xfrm>
        </p:spPr>
        <p:txBody>
          <a:bodyPr/>
          <a:lstStyle/>
          <a:p>
            <a:r>
              <a:rPr lang="es-MX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PROCEDIMIENTO PARA LA DEMOSTRACION</a:t>
            </a:r>
            <a:endParaRPr lang="es-E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205" name="Rectangle 3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s-MX" sz="2400" dirty="0"/>
          </a:p>
          <a:p>
            <a:pPr>
              <a:buFontTx/>
              <a:buNone/>
            </a:pPr>
            <a:endParaRPr lang="es-MX" sz="2400" dirty="0"/>
          </a:p>
          <a:p>
            <a:pPr>
              <a:buFontTx/>
              <a:buNone/>
            </a:pPr>
            <a:endParaRPr lang="es-MX" sz="2400" dirty="0"/>
          </a:p>
          <a:p>
            <a:pPr>
              <a:buFontTx/>
              <a:buNone/>
            </a:pPr>
            <a:endParaRPr lang="es-ES" sz="2400" dirty="0"/>
          </a:p>
        </p:txBody>
      </p:sp>
      <p:sp>
        <p:nvSpPr>
          <p:cNvPr id="7241" name="Rectangle 73"/>
          <p:cNvSpPr>
            <a:spLocks noChangeArrowheads="1"/>
          </p:cNvSpPr>
          <p:nvPr/>
        </p:nvSpPr>
        <p:spPr bwMode="auto">
          <a:xfrm>
            <a:off x="280814" y="982339"/>
            <a:ext cx="2428893" cy="4818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100" dirty="0">
                <a:solidFill>
                  <a:schemeClr val="tx1"/>
                </a:solidFill>
              </a:rPr>
              <a:t>Presentar solicitud y antecedentes</a:t>
            </a:r>
          </a:p>
          <a:p>
            <a:pPr algn="ctr"/>
            <a:r>
              <a:rPr lang="es-MX" sz="1100" dirty="0">
                <a:solidFill>
                  <a:schemeClr val="tx1"/>
                </a:solidFill>
              </a:rPr>
              <a:t>SEREMI de Salud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7242" name="Rectangle 74"/>
          <p:cNvSpPr>
            <a:spLocks noChangeArrowheads="1"/>
          </p:cNvSpPr>
          <p:nvPr/>
        </p:nvSpPr>
        <p:spPr bwMode="auto">
          <a:xfrm>
            <a:off x="291059" y="1844824"/>
            <a:ext cx="2418647" cy="5262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Evaluación y/o verificación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 </a:t>
            </a:r>
            <a:r>
              <a:rPr lang="es-MX" sz="1100" dirty="0">
                <a:solidFill>
                  <a:schemeClr val="tx1"/>
                </a:solidFill>
              </a:rPr>
              <a:t>de antecedentes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7243" name="Rectangle 75"/>
          <p:cNvSpPr>
            <a:spLocks noChangeArrowheads="1"/>
          </p:cNvSpPr>
          <p:nvPr/>
        </p:nvSpPr>
        <p:spPr bwMode="auto">
          <a:xfrm>
            <a:off x="539552" y="4622807"/>
            <a:ext cx="2592288" cy="7207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000" dirty="0">
                <a:solidFill>
                  <a:schemeClr val="tx1"/>
                </a:solidFill>
              </a:rPr>
              <a:t>Presentar </a:t>
            </a:r>
            <a:r>
              <a:rPr lang="es-MX" sz="1000" dirty="0" smtClean="0">
                <a:solidFill>
                  <a:schemeClr val="tx1"/>
                </a:solidFill>
              </a:rPr>
              <a:t> Plan de trabajo resultante de </a:t>
            </a:r>
          </a:p>
          <a:p>
            <a:pPr algn="ctr"/>
            <a:r>
              <a:rPr lang="es-MX" sz="1000" dirty="0" smtClean="0">
                <a:solidFill>
                  <a:schemeClr val="tx1"/>
                </a:solidFill>
              </a:rPr>
              <a:t>la auto-aplicación</a:t>
            </a:r>
            <a:endParaRPr lang="es-MX" sz="1000" dirty="0">
              <a:solidFill>
                <a:schemeClr val="tx1"/>
              </a:solidFill>
            </a:endParaRPr>
          </a:p>
          <a:p>
            <a:pPr algn="ctr"/>
            <a:r>
              <a:rPr lang="es-MX" sz="1000" dirty="0">
                <a:solidFill>
                  <a:schemeClr val="tx1"/>
                </a:solidFill>
              </a:rPr>
              <a:t>NTB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7244" name="Rectangle 76"/>
          <p:cNvSpPr>
            <a:spLocks noChangeArrowheads="1"/>
          </p:cNvSpPr>
          <p:nvPr/>
        </p:nvSpPr>
        <p:spPr bwMode="auto">
          <a:xfrm>
            <a:off x="349268" y="3068960"/>
            <a:ext cx="2440292" cy="5726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Resolución demostración</a:t>
            </a:r>
          </a:p>
          <a:p>
            <a:pPr algn="ctr"/>
            <a:r>
              <a:rPr lang="es-MX" sz="1100" dirty="0" smtClean="0">
                <a:solidFill>
                  <a:schemeClr val="tx1"/>
                </a:solidFill>
              </a:rPr>
              <a:t> cumplimiento requisitos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2123728" y="3946290"/>
            <a:ext cx="1079500" cy="431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900" b="1" dirty="0" smtClean="0"/>
              <a:t>30</a:t>
            </a:r>
            <a:r>
              <a:rPr lang="es-MX" sz="900" dirty="0" smtClean="0"/>
              <a:t> </a:t>
            </a:r>
            <a:r>
              <a:rPr lang="es-MX" sz="900" dirty="0"/>
              <a:t>días </a:t>
            </a:r>
            <a:endParaRPr lang="es-ES" sz="900" dirty="0"/>
          </a:p>
        </p:txBody>
      </p:sp>
      <p:cxnSp>
        <p:nvCxnSpPr>
          <p:cNvPr id="32" name="31 Conector recto de flecha"/>
          <p:cNvCxnSpPr>
            <a:stCxn id="7205" idx="0"/>
            <a:endCxn id="7205" idx="0"/>
          </p:cNvCxnSpPr>
          <p:nvPr/>
        </p:nvCxnSpPr>
        <p:spPr>
          <a:xfrm rot="5400000" flipH="1" flipV="1">
            <a:off x="4686272" y="642918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5400000">
            <a:off x="4607719" y="1678769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>
            <a:stCxn id="7242" idx="2"/>
          </p:cNvCxnSpPr>
          <p:nvPr/>
        </p:nvCxnSpPr>
        <p:spPr>
          <a:xfrm flipH="1">
            <a:off x="1271915" y="2371110"/>
            <a:ext cx="228468" cy="474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>
            <a:off x="4502150" y="3693642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/>
          <p:nvPr/>
        </p:nvCxnSpPr>
        <p:spPr>
          <a:xfrm rot="5400000">
            <a:off x="5036347" y="560785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 rot="5400000">
            <a:off x="4036215" y="560785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 de flecha"/>
          <p:cNvCxnSpPr/>
          <p:nvPr/>
        </p:nvCxnSpPr>
        <p:spPr>
          <a:xfrm rot="5400000">
            <a:off x="4679554" y="4535892"/>
            <a:ext cx="3563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 de flecha"/>
          <p:cNvCxnSpPr/>
          <p:nvPr/>
        </p:nvCxnSpPr>
        <p:spPr>
          <a:xfrm rot="5400000">
            <a:off x="7251719" y="546418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 de flecha"/>
          <p:cNvCxnSpPr/>
          <p:nvPr/>
        </p:nvCxnSpPr>
        <p:spPr>
          <a:xfrm rot="5400000">
            <a:off x="4751389" y="3821115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 rot="5400000">
            <a:off x="3786976" y="4000504"/>
            <a:ext cx="284958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79"/>
          <p:cNvSpPr>
            <a:spLocks noChangeArrowheads="1"/>
          </p:cNvSpPr>
          <p:nvPr/>
        </p:nvSpPr>
        <p:spPr bwMode="auto">
          <a:xfrm>
            <a:off x="4572000" y="3139382"/>
            <a:ext cx="1079500" cy="431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MX" sz="900" b="1" dirty="0" smtClean="0"/>
              <a:t>Acreditación </a:t>
            </a:r>
            <a:r>
              <a:rPr lang="es-MX" sz="900" dirty="0" smtClean="0"/>
              <a:t> </a:t>
            </a:r>
            <a:endParaRPr lang="es-ES" sz="900" dirty="0"/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882150" y="3355282"/>
            <a:ext cx="1620000" cy="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536096" y="3739977"/>
            <a:ext cx="0" cy="722360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530562" y="2453757"/>
            <a:ext cx="0" cy="615203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1491583" y="1321819"/>
            <a:ext cx="0" cy="501173"/>
          </a:xfrm>
          <a:prstGeom prst="straightConnector1">
            <a:avLst/>
          </a:prstGeom>
          <a:ln w="9525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4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5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6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7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Contenido">
  <a:themeElements>
    <a:clrScheme name="Personalizado 1">
      <a:dk1>
        <a:srgbClr val="FFFFFF"/>
      </a:dk1>
      <a:lt1>
        <a:srgbClr val="FFFFFF"/>
      </a:lt1>
      <a:dk2>
        <a:srgbClr val="33448D"/>
      </a:dk2>
      <a:lt2>
        <a:srgbClr val="FFFFFF"/>
      </a:lt2>
      <a:accent1>
        <a:srgbClr val="0070C0"/>
      </a:accent1>
      <a:accent2>
        <a:srgbClr val="E63C00"/>
      </a:accent2>
      <a:accent3>
        <a:srgbClr val="CC2A04"/>
      </a:accent3>
      <a:accent4>
        <a:srgbClr val="0070C0"/>
      </a:accent4>
      <a:accent5>
        <a:srgbClr val="003258"/>
      </a:accent5>
      <a:accent6>
        <a:srgbClr val="808080"/>
      </a:accent6>
      <a:hlink>
        <a:srgbClr val="D8D8D8"/>
      </a:hlink>
      <a:folHlink>
        <a:srgbClr val="8717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9525">
          <a:solidFill>
            <a:schemeClr val="accent1"/>
          </a:solidFill>
          <a:miter lim="800000"/>
          <a:headEnd/>
          <a:tailEnd/>
        </a:ln>
        <a:effectLst/>
        <a:extLst/>
      </a:spPr>
      <a:bodyPr vert="horz" wrap="square" lIns="72009" tIns="72009" rIns="72009" bIns="72009" numCol="1" anchor="t" anchorCtr="0" compatLnSpc="1">
        <a:prstTxWarp prst="textNoShape">
          <a:avLst/>
        </a:prstTxWarp>
        <a:noAutofit/>
      </a:bodyPr>
      <a:lstStyle>
        <a:defPPr marL="1587" indent="0">
          <a:buNone/>
          <a:defRPr sz="1200" dirty="0" smtClean="0"/>
        </a:defPPr>
      </a:lstStyle>
    </a:txDef>
  </a:objectDefaults>
  <a:extraClrSchemeLst>
    <a:extraClrScheme>
      <a:clrScheme name="Blank">
        <a:dk1>
          <a:srgbClr val="00296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C2">
        <a:dk1>
          <a:srgbClr val="33448D"/>
        </a:dk1>
        <a:lt1>
          <a:srgbClr val="FFFFFF"/>
        </a:lt1>
        <a:dk2>
          <a:srgbClr val="33448D"/>
        </a:dk2>
        <a:lt2>
          <a:srgbClr val="FFFFFF"/>
        </a:lt2>
        <a:accent1>
          <a:srgbClr val="B6BFDF"/>
        </a:accent1>
        <a:accent2>
          <a:srgbClr val="33448D"/>
        </a:accent2>
        <a:accent3>
          <a:srgbClr val="7686BA"/>
        </a:accent3>
        <a:accent4>
          <a:srgbClr val="BDCB38"/>
        </a:accent4>
        <a:accent5>
          <a:srgbClr val="4BACC6"/>
        </a:accent5>
        <a:accent6>
          <a:srgbClr val="808080"/>
        </a:accent6>
        <a:hlink>
          <a:srgbClr val="7686BA"/>
        </a:hlink>
        <a:folHlink>
          <a:srgbClr val="BDCB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2018 Formato de presentacio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Formato de presentaciones</Template>
  <TotalTime>2449</TotalTime>
  <Words>455</Words>
  <Application>Microsoft Office PowerPoint</Application>
  <PresentationFormat>Presentación en pantalla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7" baseType="lpstr">
      <vt:lpstr>2018 Formato de presentaciones</vt:lpstr>
      <vt:lpstr>Contenido</vt:lpstr>
      <vt:lpstr>1_2018 Formato de presentaciones</vt:lpstr>
      <vt:lpstr>1_Contenido</vt:lpstr>
      <vt:lpstr>2_2018 Formato de presentaciones</vt:lpstr>
      <vt:lpstr>2_Contenido</vt:lpstr>
      <vt:lpstr>3_2018 Formato de presentaciones</vt:lpstr>
      <vt:lpstr>3_Contenido</vt:lpstr>
      <vt:lpstr>4_2018 Formato de presentaciones</vt:lpstr>
      <vt:lpstr>4_Contenido</vt:lpstr>
      <vt:lpstr>5_2018 Formato de presentaciones</vt:lpstr>
      <vt:lpstr>5_Contenido</vt:lpstr>
      <vt:lpstr>6_2018 Formato de presentaciones</vt:lpstr>
      <vt:lpstr>6_Contenido</vt:lpstr>
      <vt:lpstr>7_2018 Formato de presentaciones</vt:lpstr>
      <vt:lpstr>7_Contenido</vt:lpstr>
      <vt:lpstr>Diapositiva de think-cell</vt:lpstr>
      <vt:lpstr>AUTORIZACIÓN SANITARIA</vt:lpstr>
      <vt:lpstr>REFORMA DE SALUD </vt:lpstr>
      <vt:lpstr>    </vt:lpstr>
      <vt:lpstr> PROYECTO DE NORMALIZACIÓN (2008)</vt:lpstr>
      <vt:lpstr>  AUTORIZACION SANITARIA </vt:lpstr>
      <vt:lpstr>   AUTORIZACION SANITARIA</vt:lpstr>
      <vt:lpstr> DEMOSTRACION </vt:lpstr>
      <vt:lpstr>PROCESO DEMOSTRACION </vt:lpstr>
      <vt:lpstr>PROCEDIMIENTO PARA LA DEMOSTRACION</vt:lpstr>
      <vt:lpstr> DECRETO SUPREMO Nº 58/2008   </vt:lpstr>
      <vt:lpstr> NORMAS TÉCNICAS BÁSICAS </vt:lpstr>
      <vt:lpstr>RESOLUCION TIPO</vt:lpstr>
      <vt:lpstr>ATENCIÓN ABIERTA : DEBE DEMOSTRAR EL CUMPLIMIENTO DE LOS REQUISITOS FORMALES ESTABLECIDOS EN EL ART. N° 3 Y 13 DEL D.S. N° 283/97.  </vt:lpstr>
      <vt:lpstr> PROCESO DE AUTORIZACIÓN SANITARIA</vt:lpstr>
      <vt:lpstr>Presentación de PowerPoint</vt:lpstr>
      <vt:lpstr> FORMULARIOS </vt:lpstr>
      <vt:lpstr>Presentación de PowerPoint</vt:lpstr>
      <vt:lpstr>Presentación de PowerPoint</vt:lpstr>
      <vt:lpstr>OTROS ASPECTOS A CONSIDERAR</vt:lpstr>
      <vt:lpstr>Presentación de PowerPoint</vt:lpstr>
    </vt:vector>
  </TitlesOfParts>
  <Company>SEREMI de Salud Región de O´Higgins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Acción Sanitaria</dc:title>
  <dc:creator>SEREMI</dc:creator>
  <cp:lastModifiedBy>Sandra Rosales</cp:lastModifiedBy>
  <cp:revision>227</cp:revision>
  <cp:lastPrinted>2018-11-16T15:53:42Z</cp:lastPrinted>
  <dcterms:created xsi:type="dcterms:W3CDTF">2010-04-20T17:11:44Z</dcterms:created>
  <dcterms:modified xsi:type="dcterms:W3CDTF">2018-11-16T15:56:42Z</dcterms:modified>
</cp:coreProperties>
</file>